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9"/>
  </p:notesMasterIdLst>
  <p:sldIdLst>
    <p:sldId id="256" r:id="rId2"/>
    <p:sldId id="684" r:id="rId3"/>
    <p:sldId id="428" r:id="rId4"/>
    <p:sldId id="609" r:id="rId5"/>
    <p:sldId id="676" r:id="rId6"/>
    <p:sldId id="677" r:id="rId7"/>
    <p:sldId id="700" r:id="rId8"/>
    <p:sldId id="696" r:id="rId9"/>
    <p:sldId id="678" r:id="rId10"/>
    <p:sldId id="679" r:id="rId11"/>
    <p:sldId id="681" r:id="rId12"/>
    <p:sldId id="682" r:id="rId13"/>
    <p:sldId id="685" r:id="rId14"/>
    <p:sldId id="686" r:id="rId15"/>
    <p:sldId id="687" r:id="rId16"/>
    <p:sldId id="688" r:id="rId17"/>
    <p:sldId id="689" r:id="rId18"/>
    <p:sldId id="690" r:id="rId19"/>
    <p:sldId id="702" r:id="rId20"/>
    <p:sldId id="703" r:id="rId21"/>
    <p:sldId id="698" r:id="rId22"/>
    <p:sldId id="691" r:id="rId23"/>
    <p:sldId id="701" r:id="rId24"/>
    <p:sldId id="692" r:id="rId25"/>
    <p:sldId id="693" r:id="rId26"/>
    <p:sldId id="694" r:id="rId27"/>
    <p:sldId id="695" r:id="rId28"/>
    <p:sldId id="699" r:id="rId29"/>
    <p:sldId id="648" r:id="rId30"/>
    <p:sldId id="659" r:id="rId31"/>
    <p:sldId id="645" r:id="rId32"/>
    <p:sldId id="653" r:id="rId33"/>
    <p:sldId id="654" r:id="rId34"/>
    <p:sldId id="667" r:id="rId35"/>
    <p:sldId id="663" r:id="rId36"/>
    <p:sldId id="664" r:id="rId37"/>
    <p:sldId id="672" r:id="rId38"/>
    <p:sldId id="656" r:id="rId39"/>
    <p:sldId id="661" r:id="rId40"/>
    <p:sldId id="662" r:id="rId41"/>
    <p:sldId id="668" r:id="rId42"/>
    <p:sldId id="671" r:id="rId43"/>
    <p:sldId id="674" r:id="rId44"/>
    <p:sldId id="669" r:id="rId45"/>
    <p:sldId id="675" r:id="rId46"/>
    <p:sldId id="658" r:id="rId47"/>
    <p:sldId id="670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CBAD"/>
    <a:srgbClr val="FFFF00"/>
    <a:srgbClr val="1C3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2547" autoAdjust="0"/>
  </p:normalViewPr>
  <p:slideViewPr>
    <p:cSldViewPr snapToGrid="0" snapToObjects="1">
      <p:cViewPr varScale="1">
        <p:scale>
          <a:sx n="99" d="100"/>
          <a:sy n="99" d="100"/>
        </p:scale>
        <p:origin x="28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1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gues\Dropbox\9-%20Sante%20Sexuelle%20_PrEP\MIGRANTS_PrEP_MIGRANTS\Enquete%20pratique%202021\prep_chez_les_migrants_barometre_2022%2004%200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Feuil1!$B$3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7-43B6-AEBD-CA7339DB5DCC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Feuil1!$B$4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7-43B6-AEBD-CA7339DB5DCC}"/>
            </c:ext>
          </c:extLst>
        </c:ser>
        <c:ser>
          <c:idx val="2"/>
          <c:order val="2"/>
          <c:tx>
            <c:strRef>
              <c:f>Feuil1!$A$5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Feuil1!$B$5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7-43B6-AEBD-CA7339DB5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4"/>
        <c:axId val="401003816"/>
        <c:axId val="401005456"/>
      </c:barChart>
      <c:catAx>
        <c:axId val="401003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401005456"/>
        <c:crosses val="autoZero"/>
        <c:auto val="1"/>
        <c:lblAlgn val="ctr"/>
        <c:lblOffset val="100"/>
        <c:noMultiLvlLbl val="0"/>
      </c:catAx>
      <c:valAx>
        <c:axId val="40100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00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45435840568434"/>
          <c:y val="0.90167712798685751"/>
          <c:w val="0.74360567018436374"/>
          <c:h val="7.2533399397704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Profil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HSH étrangers</c:v>
                </c:pt>
                <c:pt idx="1">
                  <c:v>HSH TDS</c:v>
                </c:pt>
                <c:pt idx="2">
                  <c:v>F TDS</c:v>
                </c:pt>
                <c:pt idx="3">
                  <c:v>Transgenre TDS</c:v>
                </c:pt>
                <c:pt idx="4">
                  <c:v>F vulnérable</c:v>
                </c:pt>
                <c:pt idx="5">
                  <c:v>H multipart.</c:v>
                </c:pt>
                <c:pt idx="6">
                  <c:v>H voyage</c:v>
                </c:pt>
                <c:pt idx="7">
                  <c:v>F multipart.</c:v>
                </c:pt>
                <c:pt idx="8">
                  <c:v>F voyage</c:v>
                </c:pt>
                <c:pt idx="9">
                  <c:v>Part. VIH+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122</c:v>
                </c:pt>
                <c:pt idx="1">
                  <c:v>5</c:v>
                </c:pt>
                <c:pt idx="2">
                  <c:v>38</c:v>
                </c:pt>
                <c:pt idx="3">
                  <c:v>8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1-7B40-A809-B3C74FF7C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15424"/>
        <c:axId val="207556608"/>
      </c:barChart>
      <c:valAx>
        <c:axId val="2075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215424"/>
        <c:crosses val="autoZero"/>
        <c:crossBetween val="between"/>
      </c:valAx>
      <c:catAx>
        <c:axId val="20821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556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Difficultés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Feuil1!$A$2:$A$13</c:f>
              <c:strCache>
                <c:ptCount val="12"/>
                <c:pt idx="0">
                  <c:v>Ethique</c:v>
                </c:pt>
                <c:pt idx="1">
                  <c:v>Reticence associations</c:v>
                </c:pt>
                <c:pt idx="2">
                  <c:v>Consultations longues</c:v>
                </c:pt>
                <c:pt idx="3">
                  <c:v>Manque de moyens</c:v>
                </c:pt>
                <c:pt idx="4">
                  <c:v>Parcours HSH inadapté</c:v>
                </c:pt>
                <c:pt idx="5">
                  <c:v>Difficultés à investir l'outil</c:v>
                </c:pt>
                <c:pt idx="6">
                  <c:v>Barrière de la langue</c:v>
                </c:pt>
                <c:pt idx="7">
                  <c:v>Public difficile à toucher</c:v>
                </c:pt>
                <c:pt idx="8">
                  <c:v>Accès aux droits</c:v>
                </c:pt>
                <c:pt idx="9">
                  <c:v>Ne se sentent pas concernés</c:v>
                </c:pt>
                <c:pt idx="10">
                  <c:v>Difficultés de suivi</c:v>
                </c:pt>
                <c:pt idx="11">
                  <c:v>Méconnaissance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8-294A-9334-AA9CC25CD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479168"/>
        <c:axId val="253779328"/>
      </c:barChart>
      <c:catAx>
        <c:axId val="253479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3779328"/>
        <c:crosses val="autoZero"/>
        <c:auto val="1"/>
        <c:lblAlgn val="ctr"/>
        <c:lblOffset val="100"/>
        <c:noMultiLvlLbl val="0"/>
      </c:catAx>
      <c:valAx>
        <c:axId val="25377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34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Feuil1!$A$1:$H$1</c:f>
              <c:strCache>
                <c:ptCount val="8"/>
                <c:pt idx="0">
                  <c:v>HSH</c:v>
                </c:pt>
                <c:pt idx="1">
                  <c:v>Femmes ayant des rapports transactionnels</c:v>
                </c:pt>
                <c:pt idx="2">
                  <c:v>Hommes ayant des rapports transactionnels</c:v>
                </c:pt>
                <c:pt idx="3">
                  <c:v>Personne transgenre</c:v>
                </c:pt>
                <c:pt idx="4">
                  <c:v>Partenaire de personne séropositive</c:v>
                </c:pt>
                <c:pt idx="5">
                  <c:v>Femme ou Homme primo-arrivant en situation de vulnérabilité sexuelle</c:v>
                </c:pt>
                <c:pt idx="6">
                  <c:v>Migrant.e à l'occasion d'un retour au pays</c:v>
                </c:pt>
                <c:pt idx="7">
                  <c:v>Migrant.e multipartenaire</c:v>
                </c:pt>
              </c:strCache>
            </c:strRef>
          </c:cat>
          <c:val>
            <c:numRef>
              <c:f>Feuil1!$A$2:$H$2</c:f>
              <c:numCache>
                <c:formatCode>0</c:formatCode>
                <c:ptCount val="8"/>
                <c:pt idx="0">
                  <c:v>47.368421052631582</c:v>
                </c:pt>
                <c:pt idx="1">
                  <c:v>37.89473684210526</c:v>
                </c:pt>
                <c:pt idx="2">
                  <c:v>15</c:v>
                </c:pt>
                <c:pt idx="3">
                  <c:v>30</c:v>
                </c:pt>
                <c:pt idx="4">
                  <c:v>8.5714285714285712</c:v>
                </c:pt>
                <c:pt idx="5">
                  <c:v>12.5</c:v>
                </c:pt>
                <c:pt idx="6">
                  <c:v>27.222222222222221</c:v>
                </c:pt>
                <c:pt idx="7">
                  <c:v>27.222222222222221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E-4432-938C-2E638A7324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194761567"/>
        <c:axId val="1194759903"/>
      </c:barChart>
      <c:catAx>
        <c:axId val="1194761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4759903"/>
        <c:crosses val="autoZero"/>
        <c:auto val="1"/>
        <c:lblAlgn val="ctr"/>
        <c:lblOffset val="100"/>
        <c:noMultiLvlLbl val="0"/>
      </c:catAx>
      <c:valAx>
        <c:axId val="119475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476156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50286910474125E-2"/>
          <c:y val="3.4656584751102712E-2"/>
          <c:w val="0.46240963441119226"/>
          <c:h val="0.83545986183028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Feuil1!$A$187</c:f>
              <c:strCache>
                <c:ptCount val="1"/>
                <c:pt idx="0">
                  <c:v>Partenariat avec les associations communautaires / maisons de quartiers (CCAS) / les missions locales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Feuil1!$B$187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0-4390-9543-76DBB7ABE744}"/>
            </c:ext>
          </c:extLst>
        </c:ser>
        <c:ser>
          <c:idx val="1"/>
          <c:order val="1"/>
          <c:tx>
            <c:strRef>
              <c:f>Feuil1!$A$188</c:f>
              <c:strCache>
                <c:ptCount val="1"/>
                <c:pt idx="0">
                  <c:v>Médiation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Feuil1!$B$188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0-4390-9543-76DBB7ABE744}"/>
            </c:ext>
          </c:extLst>
        </c:ser>
        <c:ser>
          <c:idx val="2"/>
          <c:order val="2"/>
          <c:tx>
            <c:strRef>
              <c:f>Feuil1!$A$189</c:f>
              <c:strCache>
                <c:ptCount val="1"/>
                <c:pt idx="0">
                  <c:v>opérations Hors les Murs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Feuil1!$B$189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0-4390-9543-76DBB7ABE744}"/>
            </c:ext>
          </c:extLst>
        </c:ser>
        <c:ser>
          <c:idx val="3"/>
          <c:order val="3"/>
          <c:tx>
            <c:strRef>
              <c:f>Feuil1!$A$190</c:f>
              <c:strCache>
                <c:ptCount val="1"/>
                <c:pt idx="0">
                  <c:v>Communication ciblée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Feuil1!$B$190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F0-4390-9543-76DBB7ABE744}"/>
            </c:ext>
          </c:extLst>
        </c:ser>
        <c:ser>
          <c:idx val="4"/>
          <c:order val="4"/>
          <c:tx>
            <c:strRef>
              <c:f>Feuil1!$A$191</c:f>
              <c:strCache>
                <c:ptCount val="1"/>
                <c:pt idx="0">
                  <c:v>Gratuité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Feuil1!$B$191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F0-4390-9543-76DBB7ABE744}"/>
            </c:ext>
          </c:extLst>
        </c:ser>
        <c:ser>
          <c:idx val="5"/>
          <c:order val="5"/>
          <c:tx>
            <c:strRef>
              <c:f>Feuil1!$A$192</c:f>
              <c:strCache>
                <c:ptCount val="1"/>
                <c:pt idx="0">
                  <c:v>PrEP injectable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Feuil1!$B$192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F0-4390-9543-76DBB7ABE744}"/>
            </c:ext>
          </c:extLst>
        </c:ser>
        <c:ser>
          <c:idx val="6"/>
          <c:order val="6"/>
          <c:tx>
            <c:strRef>
              <c:f>Feuil1!$A$193</c:f>
              <c:strCache>
                <c:ptCount val="1"/>
                <c:pt idx="0">
                  <c:v>Formation large des médecins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Feuil1!$B$193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F0-4390-9543-76DBB7ABE744}"/>
            </c:ext>
          </c:extLst>
        </c:ser>
        <c:ser>
          <c:idx val="7"/>
          <c:order val="7"/>
          <c:tx>
            <c:strRef>
              <c:f>Feuil1!$A$194</c:f>
              <c:strCache>
                <c:ptCount val="1"/>
                <c:pt idx="0">
                  <c:v>Suivi et prescription par sage-femmes et infirmières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Feuil1!$B$194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F0-4390-9543-76DBB7ABE744}"/>
            </c:ext>
          </c:extLst>
        </c:ser>
        <c:ser>
          <c:idx val="8"/>
          <c:order val="8"/>
          <c:tx>
            <c:strRef>
              <c:f>Feuil1!$A$195</c:f>
              <c:strCache>
                <c:ptCount val="1"/>
                <c:pt idx="0">
                  <c:v>Délivrance en pharmacie sans ordonnance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Feuil1!$B$195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F0-4390-9543-76DBB7ABE7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4927887"/>
        <c:axId val="474929551"/>
      </c:barChart>
      <c:catAx>
        <c:axId val="4749278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4929551"/>
        <c:crosses val="autoZero"/>
        <c:auto val="1"/>
        <c:lblAlgn val="ctr"/>
        <c:lblOffset val="100"/>
        <c:noMultiLvlLbl val="0"/>
      </c:catAx>
      <c:valAx>
        <c:axId val="47492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492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07132013718231"/>
          <c:y val="5.2866410248769188E-2"/>
          <c:w val="0.46871658858712534"/>
          <c:h val="0.85839093830248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Feuil1!$A$2:$A$12</cx:f>
        <cx:lvl ptCount="11">
          <cx:pt idx="0">Eur. Ouest</cx:pt>
          <cx:pt idx="1">Eur. Est</cx:pt>
          <cx:pt idx="2">ASS</cx:pt>
          <cx:pt idx="3">Af. Nord</cx:pt>
          <cx:pt idx="4">Moyen Orient</cx:pt>
          <cx:pt idx="5">Am. Nord</cx:pt>
          <cx:pt idx="6">Am. Sud et Cent.</cx:pt>
          <cx:pt idx="7">Rep. Dominicaine</cx:pt>
          <cx:pt idx="8">Caraibes autres</cx:pt>
          <cx:pt idx="9">Asie</cx:pt>
          <cx:pt idx="10">Oceanie</cx:pt>
        </cx:lvl>
      </cx:strDim>
      <cx:numDim type="size">
        <cx:f>Feuil1!$B$2:$B$12</cx:f>
        <cx:lvl ptCount="11" formatCode="General">
          <cx:pt idx="0">23</cx:pt>
          <cx:pt idx="1">5</cx:pt>
          <cx:pt idx="2">17</cx:pt>
          <cx:pt idx="3">11</cx:pt>
          <cx:pt idx="4">5</cx:pt>
          <cx:pt idx="5">10</cx:pt>
          <cx:pt idx="6">18</cx:pt>
          <cx:pt idx="7">10</cx:pt>
          <cx:pt idx="8">3</cx:pt>
          <cx:pt idx="9">9</cx:pt>
          <cx:pt idx="10">1</cx:pt>
        </cx:lvl>
      </cx:numDim>
    </cx:data>
  </cx:chartData>
  <cx:chart>
    <cx:title pos="t" align="ctr" overlay="0">
      <cx:tx>
        <cx:txData>
          <cx:v>Pays d'origine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kumimoji="0" lang="en-US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rPr>
            <a:t>Pays d'origine</a:t>
          </a:r>
        </a:p>
      </cx:txPr>
    </cx:title>
    <cx:plotArea>
      <cx:plotAreaRegion>
        <cx:series layoutId="treemap" uniqueId="{C76B0263-D84F-4B48-9640-2F45D9C94EBF}">
          <cx:tx>
            <cx:txData>
              <cx:f>Feuil1!$B$1</cx:f>
              <cx:v>Pays d'origine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bg1"/>
                    </a:solidFill>
                  </a:defRPr>
                </a:pPr>
                <a:endParaRPr lang="fr-FR" sz="1197" b="1" i="0" u="none" strike="noStrike" kern="1200" baseline="0">
                  <a:solidFill>
                    <a:schemeClr val="bg1"/>
                  </a:solidFill>
                  <a:latin typeface="Calibri"/>
                </a:endParaRPr>
              </a:p>
            </cx:txPr>
          </cx:dataLabels>
          <cx:dataId val="0"/>
          <cx:layoutPr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DB97-2C64-4ABE-A941-489DC43CE637}" type="datetimeFigureOut">
              <a:rPr lang="fr-FR" smtClean="0"/>
              <a:t>16/06/2022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097E-D69E-4FA7-8EDB-45CFBAADA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94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30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19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93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97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07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1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53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903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1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39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mobile team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optimal locations in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Paris area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Makasi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intervention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visitation, profile of people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tickets to participants to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-up,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 for communication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38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lieu de naissance, la majorité des découvertes en 2018 (56%) concernent des personnes nées à l’étranger, dont 66% dans un pays d’Afrique subsaharienne, 13% dans un pays du continent américain ou à Haïti, 10% en Europe hors France et 10% dans un autre pays. La proportion de personnes nées à l’étranger est plus importante chez les femmes que chez les hommes (81% </a:t>
            </a:r>
            <a:r>
              <a:rPr lang="fr-FR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fr-FR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43%, p&lt;0,0001). Parmi les personnes contaminées par rapports hétérosexuels, 75% sont nées à l’étranger, dont la majorité en Afrique subsaharienne (79%). Parmi les HSH, 28% sont nés à l’étranger, dont 34% sur le continent américain, 24% en Afrique subsaharienne, 19% en Europe. Parmi les usagers de drogues injectables (UDI), 59% sont nés à l’étranger, principalement en Europe </a:t>
            </a:r>
            <a:endParaRPr lang="fr-FR" sz="1100" dirty="0"/>
          </a:p>
          <a:p>
            <a:r>
              <a:rPr lang="fr-FR" sz="1100" dirty="0"/>
              <a:t>Etude PARCOURS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1100" dirty="0"/>
              <a:t>Février 2012-Mai 2013 - 24 services franciliens / Date de contamination estimée à partir du déclin des CD4 2 scénarios (selon la durée passée en France)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1100" dirty="0"/>
              <a:t>898 personnes interrogées</a:t>
            </a:r>
          </a:p>
          <a:p>
            <a:r>
              <a:rPr lang="fr-FR" sz="1100" dirty="0"/>
              <a:t>30 (Femmes) à 40% (Hommes) des infections par le VIH ont été acquises après l’arrivée en France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6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38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629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120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Difficulté à aborder le sujet lors de la consultation ?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711200" lvl="1" indent="-433388"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Questionnaire Consultation des Voyages Avicenne (Octobre 2019) </a:t>
            </a:r>
          </a:p>
          <a:p>
            <a:pPr marL="711200" lvl="1" indent="-433388"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2/30 hommes VFR annoncent rapports avec autre partenaire habituel</a:t>
            </a:r>
          </a:p>
          <a:p>
            <a:pPr marL="711200" lvl="1" indent="-433388">
              <a:buFont typeface="Wingdings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</a:rPr>
              <a:t>Pas de partenaires occasionnels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081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171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43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930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012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11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44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4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30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13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200" dirty="0"/>
              <a:t>5029 femmes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/>
              <a:t>5509 personnes-années de suivi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/>
              <a:t>312 contaminations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/>
              <a:t>Efficacité de</a:t>
            </a:r>
          </a:p>
          <a:p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dirty="0">
                <a:solidFill>
                  <a:srgbClr val="FF0000"/>
                </a:solidFill>
              </a:rPr>
              <a:t>−49.0% </a:t>
            </a:r>
            <a:r>
              <a:rPr lang="fr-FR" sz="1200" dirty="0" err="1">
                <a:solidFill>
                  <a:srgbClr val="FF0000"/>
                </a:solidFill>
              </a:rPr>
              <a:t>with</a:t>
            </a:r>
            <a:r>
              <a:rPr lang="fr-FR" sz="1200" dirty="0">
                <a:solidFill>
                  <a:srgbClr val="FF0000"/>
                </a:solidFill>
              </a:rPr>
              <a:t> TDF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dirty="0">
                <a:solidFill>
                  <a:srgbClr val="FF0000"/>
                </a:solidFill>
              </a:rPr>
              <a:t>−4.4% </a:t>
            </a:r>
            <a:r>
              <a:rPr lang="fr-FR" sz="1200" dirty="0" err="1">
                <a:solidFill>
                  <a:srgbClr val="FF0000"/>
                </a:solidFill>
              </a:rPr>
              <a:t>with</a:t>
            </a:r>
            <a:r>
              <a:rPr lang="fr-FR" sz="1200" dirty="0">
                <a:solidFill>
                  <a:srgbClr val="FF0000"/>
                </a:solidFill>
              </a:rPr>
              <a:t> TDF-FTC (</a:t>
            </a:r>
            <a:r>
              <a:rPr lang="fr-FR" sz="1200" dirty="0" err="1">
                <a:solidFill>
                  <a:srgbClr val="FF0000"/>
                </a:solidFill>
              </a:rPr>
              <a:t>hazard</a:t>
            </a:r>
            <a:r>
              <a:rPr lang="fr-FR" sz="1200" dirty="0">
                <a:solidFill>
                  <a:srgbClr val="FF0000"/>
                </a:solidFill>
              </a:rPr>
              <a:t> ratio, 1.04; 95% CI, 0.73 to 1.49),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1200" dirty="0">
                <a:solidFill>
                  <a:srgbClr val="FF0000"/>
                </a:solidFill>
              </a:rPr>
              <a:t>14.5% </a:t>
            </a:r>
            <a:r>
              <a:rPr lang="fr-FR" sz="1200" dirty="0" err="1">
                <a:solidFill>
                  <a:srgbClr val="FF0000"/>
                </a:solidFill>
              </a:rPr>
              <a:t>with</a:t>
            </a:r>
            <a:r>
              <a:rPr lang="fr-FR" sz="1200" dirty="0">
                <a:solidFill>
                  <a:srgbClr val="FF0000"/>
                </a:solidFill>
              </a:rPr>
              <a:t> TFV gel </a:t>
            </a:r>
            <a:r>
              <a:rPr lang="fr-FR" sz="1200" dirty="0" err="1">
                <a:solidFill>
                  <a:srgbClr val="FF0000"/>
                </a:solidFill>
              </a:rPr>
              <a:t>hazard</a:t>
            </a:r>
            <a:r>
              <a:rPr lang="fr-FR" sz="1200" dirty="0">
                <a:solidFill>
                  <a:srgbClr val="FF0000"/>
                </a:solidFill>
              </a:rPr>
              <a:t> ratio, 0.85; 95% CI, 0.61 to 1.21).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/>
              <a:t>In a </a:t>
            </a:r>
            <a:r>
              <a:rPr lang="fr-FR" sz="1200" dirty="0" err="1"/>
              <a:t>random</a:t>
            </a:r>
            <a:r>
              <a:rPr lang="fr-FR" sz="1200" dirty="0"/>
              <a:t> </a:t>
            </a:r>
            <a:r>
              <a:rPr lang="fr-FR" sz="1200" dirty="0" err="1"/>
              <a:t>sample</a:t>
            </a:r>
            <a:r>
              <a:rPr lang="fr-FR" sz="1200" dirty="0"/>
              <a:t>, TFV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detected</a:t>
            </a:r>
            <a:r>
              <a:rPr lang="fr-FR" sz="1200" dirty="0"/>
              <a:t> in 30%, </a:t>
            </a:r>
            <a:r>
              <a:rPr lang="fr-FR" sz="1200" b="1" dirty="0">
                <a:solidFill>
                  <a:srgbClr val="FF0000"/>
                </a:solidFill>
              </a:rPr>
              <a:t>29%</a:t>
            </a:r>
            <a:r>
              <a:rPr lang="fr-FR" sz="1200" dirty="0"/>
              <a:t>, and 25% of </a:t>
            </a:r>
            <a:r>
              <a:rPr lang="fr-FR" sz="1200" dirty="0" err="1"/>
              <a:t>available</a:t>
            </a:r>
            <a:r>
              <a:rPr lang="fr-FR" sz="1200" dirty="0"/>
              <a:t> plasma </a:t>
            </a:r>
            <a:r>
              <a:rPr lang="fr-FR" sz="1200" dirty="0" err="1"/>
              <a:t>samples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participants </a:t>
            </a:r>
            <a:r>
              <a:rPr lang="fr-FR" sz="1200" dirty="0" err="1"/>
              <a:t>randomly</a:t>
            </a:r>
            <a:r>
              <a:rPr lang="fr-FR" sz="1200" dirty="0"/>
              <a:t> </a:t>
            </a:r>
            <a:r>
              <a:rPr lang="fr-FR" sz="1200" dirty="0" err="1"/>
              <a:t>assigned</a:t>
            </a:r>
            <a:r>
              <a:rPr lang="fr-FR" sz="1200" dirty="0"/>
              <a:t> to </a:t>
            </a:r>
            <a:r>
              <a:rPr lang="fr-FR" sz="1200" dirty="0" err="1"/>
              <a:t>receive</a:t>
            </a:r>
            <a:r>
              <a:rPr lang="fr-FR" sz="1200" dirty="0"/>
              <a:t> TDF, </a:t>
            </a:r>
            <a:r>
              <a:rPr lang="fr-FR" sz="1200" dirty="0">
                <a:solidFill>
                  <a:srgbClr val="FF0000"/>
                </a:solidFill>
              </a:rPr>
              <a:t>TDF-FTC</a:t>
            </a:r>
            <a:r>
              <a:rPr lang="fr-FR" sz="1200" dirty="0"/>
              <a:t>, and TFV gel, </a:t>
            </a:r>
            <a:r>
              <a:rPr lang="fr-FR" sz="1200" dirty="0" err="1"/>
              <a:t>respectively</a:t>
            </a:r>
            <a:r>
              <a:rPr lang="fr-FR" sz="1200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8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BV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bacteria</a:t>
            </a:r>
            <a:r>
              <a:rPr lang="fr-FR" dirty="0"/>
              <a:t>,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i="1" dirty="0"/>
              <a:t>G</a:t>
            </a:r>
            <a:r>
              <a:rPr lang="fr-FR" dirty="0"/>
              <a:t>. </a:t>
            </a:r>
            <a:r>
              <a:rPr lang="fr-FR" i="1" dirty="0" err="1"/>
              <a:t>vaginalis</a:t>
            </a:r>
            <a:r>
              <a:rPr lang="fr-FR" dirty="0"/>
              <a:t>,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extracellular</a:t>
            </a:r>
            <a:r>
              <a:rPr lang="fr-FR" dirty="0"/>
              <a:t>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and </a:t>
            </a:r>
            <a:r>
              <a:rPr lang="fr-FR" dirty="0" err="1"/>
              <a:t>prevent</a:t>
            </a:r>
            <a:r>
              <a:rPr lang="fr-FR" dirty="0"/>
              <a:t> </a:t>
            </a:r>
            <a:r>
              <a:rPr lang="fr-FR" dirty="0" err="1"/>
              <a:t>intracellular</a:t>
            </a:r>
            <a:r>
              <a:rPr lang="fr-FR" dirty="0"/>
              <a:t> accumulation of active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metabolites</a:t>
            </a:r>
            <a:r>
              <a:rPr lang="fr-FR" dirty="0"/>
              <a:t>. </a:t>
            </a:r>
            <a:r>
              <a:rPr lang="fr-FR" dirty="0" err="1"/>
              <a:t>ervicovaginal</a:t>
            </a:r>
            <a:r>
              <a:rPr lang="fr-FR" dirty="0"/>
              <a:t> lavages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collected</a:t>
            </a:r>
            <a:r>
              <a:rPr lang="fr-FR" dirty="0"/>
              <a:t> by </a:t>
            </a:r>
            <a:r>
              <a:rPr lang="fr-FR" dirty="0" err="1"/>
              <a:t>inserting</a:t>
            </a:r>
            <a:r>
              <a:rPr lang="fr-FR" dirty="0"/>
              <a:t> a vaginal speculum</a:t>
            </a:r>
          </a:p>
          <a:p>
            <a:r>
              <a:rPr lang="fr-FR" dirty="0"/>
              <a:t>.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cervicovaginal</a:t>
            </a:r>
            <a:r>
              <a:rPr lang="fr-FR" dirty="0"/>
              <a:t> lavages (</a:t>
            </a:r>
            <a:r>
              <a:rPr lang="fr-FR" dirty="0" err="1"/>
              <a:t>CVLs</a:t>
            </a:r>
            <a:r>
              <a:rPr lang="fr-FR" dirty="0"/>
              <a:t>)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or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bacterial</a:t>
            </a:r>
            <a:r>
              <a:rPr lang="fr-FR" dirty="0"/>
              <a:t> </a:t>
            </a:r>
            <a:r>
              <a:rPr lang="fr-FR" dirty="0" err="1"/>
              <a:t>vaginosis</a:t>
            </a:r>
            <a:r>
              <a:rPr lang="fr-FR" dirty="0"/>
              <a:t> (BV),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microbial</a:t>
            </a:r>
            <a:r>
              <a:rPr lang="fr-FR" dirty="0"/>
              <a:t> </a:t>
            </a:r>
            <a:r>
              <a:rPr lang="fr-FR" dirty="0" err="1"/>
              <a:t>metabolism</a:t>
            </a:r>
            <a:r>
              <a:rPr lang="fr-FR" dirty="0"/>
              <a:t> of PrEP </a:t>
            </a:r>
            <a:r>
              <a:rPr lang="fr-FR" dirty="0" err="1"/>
              <a:t>drugs</a:t>
            </a:r>
            <a:r>
              <a:rPr lang="fr-FR" dirty="0"/>
              <a:t> in BV </a:t>
            </a:r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LC-MS/MS </a:t>
            </a:r>
            <a:r>
              <a:rPr lang="fr-FR" dirty="0" err="1"/>
              <a:t>analysis</a:t>
            </a:r>
            <a:r>
              <a:rPr lang="fr-FR" dirty="0"/>
              <a:t> of soluble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and </a:t>
            </a:r>
            <a:r>
              <a:rPr lang="fr-FR" dirty="0" err="1"/>
              <a:t>metabolite</a:t>
            </a:r>
            <a:r>
              <a:rPr lang="fr-FR" dirty="0"/>
              <a:t> formation in dual </a:t>
            </a:r>
            <a:r>
              <a:rPr lang="fr-FR" dirty="0" err="1"/>
              <a:t>T-cell</a:t>
            </a:r>
            <a:r>
              <a:rPr lang="fr-FR" dirty="0"/>
              <a:t> cultures. CVL </a:t>
            </a:r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assessed</a:t>
            </a:r>
            <a:r>
              <a:rPr lang="fr-FR" dirty="0"/>
              <a:t> for </a:t>
            </a:r>
            <a:r>
              <a:rPr lang="fr-FR" dirty="0" err="1"/>
              <a:t>microbiome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sequencing</a:t>
            </a:r>
            <a:r>
              <a:rPr lang="fr-FR" dirty="0"/>
              <a:t> of </a:t>
            </a:r>
            <a:r>
              <a:rPr lang="fr-FR" dirty="0" err="1"/>
              <a:t>bacterial</a:t>
            </a:r>
            <a:r>
              <a:rPr lang="fr-FR" dirty="0"/>
              <a:t> 16S </a:t>
            </a:r>
            <a:r>
              <a:rPr lang="fr-FR" dirty="0" err="1"/>
              <a:t>rRNA</a:t>
            </a:r>
            <a:r>
              <a:rPr lang="fr-FR" dirty="0"/>
              <a:t> </a:t>
            </a:r>
            <a:r>
              <a:rPr lang="fr-FR" dirty="0" err="1"/>
              <a:t>genes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non-</a:t>
            </a:r>
            <a:r>
              <a:rPr lang="fr-FR" i="1" dirty="0"/>
              <a:t>Lactobacillus</a:t>
            </a:r>
            <a:r>
              <a:rPr lang="fr-FR" dirty="0"/>
              <a:t> </a:t>
            </a:r>
            <a:r>
              <a:rPr lang="fr-FR" dirty="0" err="1"/>
              <a:t>bacteria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BV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potentially</a:t>
            </a:r>
            <a:r>
              <a:rPr lang="fr-FR" dirty="0"/>
              <a:t> impact PrEP </a:t>
            </a:r>
            <a:r>
              <a:rPr lang="fr-FR" dirty="0" err="1"/>
              <a:t>efficacy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HIV infection rates in </a:t>
            </a:r>
            <a:r>
              <a:rPr lang="fr-FR" dirty="0" err="1"/>
              <a:t>co</a:t>
            </a:r>
            <a:r>
              <a:rPr lang="fr-FR" dirty="0"/>
              <a:t>-cultures </a:t>
            </a:r>
            <a:r>
              <a:rPr lang="fr-FR" dirty="0" err="1"/>
              <a:t>containing</a:t>
            </a:r>
            <a:r>
              <a:rPr lang="fr-FR" dirty="0"/>
              <a:t> </a:t>
            </a:r>
            <a:r>
              <a:rPr lang="fr-FR" i="1" dirty="0"/>
              <a:t>Lactobacillus</a:t>
            </a:r>
            <a:r>
              <a:rPr lang="fr-FR" dirty="0"/>
              <a:t> or BV </a:t>
            </a:r>
            <a:r>
              <a:rPr lang="fr-FR" dirty="0" err="1"/>
              <a:t>bacteria</a:t>
            </a:r>
            <a:r>
              <a:rPr lang="fr-FR" dirty="0"/>
              <a:t>, PrEP </a:t>
            </a:r>
            <a:r>
              <a:rPr lang="fr-FR" dirty="0" err="1"/>
              <a:t>drugs</a:t>
            </a:r>
            <a:r>
              <a:rPr lang="fr-FR" dirty="0"/>
              <a:t>, CEM-GFP </a:t>
            </a:r>
            <a:r>
              <a:rPr lang="fr-FR" dirty="0" err="1"/>
              <a:t>cells</a:t>
            </a:r>
            <a:r>
              <a:rPr lang="fr-FR" dirty="0"/>
              <a:t>, and HIV-1</a:t>
            </a:r>
            <a:r>
              <a:rPr lang="fr-FR" baseline="-25000" dirty="0"/>
              <a:t>LAI</a:t>
            </a:r>
            <a:r>
              <a:rPr lang="fr-FR" dirty="0"/>
              <a:t> virus. </a:t>
            </a:r>
            <a:r>
              <a:rPr lang="fr-FR" dirty="0" err="1"/>
              <a:t>Finally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data to </a:t>
            </a:r>
            <a:r>
              <a:rPr lang="fr-FR" dirty="0" err="1"/>
              <a:t>develop</a:t>
            </a:r>
            <a:r>
              <a:rPr lang="fr-FR" dirty="0"/>
              <a:t> a </a:t>
            </a:r>
            <a:r>
              <a:rPr lang="fr-FR" dirty="0" err="1"/>
              <a:t>novel</a:t>
            </a:r>
            <a:r>
              <a:rPr lang="fr-FR" dirty="0"/>
              <a:t> </a:t>
            </a:r>
            <a:r>
              <a:rPr lang="fr-FR" dirty="0" err="1"/>
              <a:t>predictive</a:t>
            </a:r>
            <a:r>
              <a:rPr lang="fr-FR" dirty="0"/>
              <a:t> </a:t>
            </a:r>
            <a:r>
              <a:rPr lang="fr-FR" dirty="0" err="1"/>
              <a:t>mathematical</a:t>
            </a:r>
            <a:r>
              <a:rPr lang="fr-FR" dirty="0"/>
              <a:t> simulation </a:t>
            </a:r>
            <a:r>
              <a:rPr lang="fr-FR" dirty="0" err="1"/>
              <a:t>modeling</a:t>
            </a:r>
            <a:r>
              <a:rPr lang="fr-FR" dirty="0"/>
              <a:t> system to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drug</a:t>
            </a:r>
            <a:r>
              <a:rPr lang="fr-FR" dirty="0"/>
              <a:t> interactions for future trials. </a:t>
            </a:r>
            <a:r>
              <a:rPr lang="fr-FR" dirty="0" err="1"/>
              <a:t>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93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97E-D69E-4FA7-8EDB-45CFBAADA6A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6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742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24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155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9403" y="1412777"/>
            <a:ext cx="1008112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23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996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62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73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871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67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556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33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61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1.png"/><Relationship Id="rId4" Type="http://schemas.openxmlformats.org/officeDocument/2006/relationships/image" Target="../media/image10.tiff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6DE0F-AF6A-4B4B-A872-CC02AFD6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01" y="889012"/>
            <a:ext cx="11585749" cy="1962474"/>
          </a:xfrm>
        </p:spPr>
        <p:txBody>
          <a:bodyPr anchor="b">
            <a:normAutofit/>
          </a:bodyPr>
          <a:lstStyle/>
          <a:p>
            <a:r>
              <a:rPr lang="fr-FR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PrEP chez les migrants </a:t>
            </a:r>
            <a:br>
              <a:rPr lang="fr-FR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où en est-on ?</a:t>
            </a:r>
            <a:endParaRPr lang="fr-FR" sz="5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2B312AD-04F2-DC4B-B38A-4DF3F8C5A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675" y="3207701"/>
            <a:ext cx="9144000" cy="1368722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r>
              <a:rPr lang="fr-FR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Journée des </a:t>
            </a:r>
            <a:r>
              <a:rPr lang="fr-FR" sz="8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CeGIDD</a:t>
            </a:r>
            <a:endParaRPr lang="fr-FR" sz="8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6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6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6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6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6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 </a:t>
            </a:r>
            <a:r>
              <a:rPr lang="fr-FR" sz="6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Juin 2022</a:t>
            </a:r>
          </a:p>
          <a:p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7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Hugues </a:t>
            </a:r>
            <a:r>
              <a:rPr lang="fr-FR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Cordel</a:t>
            </a:r>
          </a:p>
          <a:p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7C9B04C4-2637-414B-B76D-771A8A6F163B}"/>
              </a:ext>
            </a:extLst>
          </p:cNvPr>
          <p:cNvSpPr txBox="1">
            <a:spLocks/>
          </p:cNvSpPr>
          <p:nvPr/>
        </p:nvSpPr>
        <p:spPr>
          <a:xfrm>
            <a:off x="9635233" y="6754187"/>
            <a:ext cx="3318999" cy="1228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endParaRPr lang="fr-FR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376586" y="5852764"/>
            <a:ext cx="3071847" cy="793661"/>
            <a:chOff x="2301171" y="2721948"/>
            <a:chExt cx="2950499" cy="720803"/>
          </a:xfrm>
        </p:grpSpPr>
        <p:grpSp>
          <p:nvGrpSpPr>
            <p:cNvPr id="8" name="Groupe 7"/>
            <p:cNvGrpSpPr/>
            <p:nvPr/>
          </p:nvGrpSpPr>
          <p:grpSpPr>
            <a:xfrm>
              <a:off x="2972750" y="2790261"/>
              <a:ext cx="2278920" cy="628384"/>
              <a:chOff x="2972750" y="2799592"/>
              <a:chExt cx="2278920" cy="628384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750" y="2799592"/>
                <a:ext cx="786021" cy="5896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58772" y="2812536"/>
                <a:ext cx="1492898" cy="61544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301171" y="2721948"/>
              <a:ext cx="643003" cy="7208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fr-FR" sz="9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Service des Maladies Infectieuses et Tropicales</a:t>
              </a:r>
              <a:endParaRPr lang="fr-F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7CDC100-4214-7644-A7B2-74BD466205A8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755F698-A5B5-2BC5-12A5-EC6F4E0F84C8}"/>
              </a:ext>
            </a:extLst>
          </p:cNvPr>
          <p:cNvGrpSpPr/>
          <p:nvPr/>
        </p:nvGrpSpPr>
        <p:grpSpPr>
          <a:xfrm>
            <a:off x="409683" y="6192205"/>
            <a:ext cx="2459640" cy="590794"/>
            <a:chOff x="3201422" y="571165"/>
            <a:chExt cx="3245655" cy="79091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241" y="571165"/>
              <a:ext cx="806836" cy="790911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1422" y="684809"/>
              <a:ext cx="2285776" cy="677267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828" y="3892062"/>
            <a:ext cx="1342611" cy="9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E410D0C-CF3B-7C4D-B01F-97BA567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049"/>
            <a:ext cx="10515600" cy="1325563"/>
          </a:xfrm>
        </p:spPr>
        <p:txBody>
          <a:bodyPr/>
          <a:lstStyle/>
          <a:p>
            <a:r>
              <a:rPr lang="fr-FR" dirty="0"/>
              <a:t>Efficace : quand on la prend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7AA22E0-EF17-4044-9724-B75639FAB6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62" y="1925670"/>
            <a:ext cx="4983133" cy="41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23EDB9-C5E1-9D4E-BB5B-289864040317}"/>
              </a:ext>
            </a:extLst>
          </p:cNvPr>
          <p:cNvSpPr/>
          <p:nvPr/>
        </p:nvSpPr>
        <p:spPr>
          <a:xfrm>
            <a:off x="250063" y="6354375"/>
            <a:ext cx="4983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VOICE Study Team, N. Engl. J Med. 2015 Feb 5;372(6)</a:t>
            </a:r>
            <a:endParaRPr lang="fr-FR" sz="120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98C0829-940C-524D-A8F7-FAB164E9DE79}"/>
              </a:ext>
            </a:extLst>
          </p:cNvPr>
          <p:cNvGrpSpPr/>
          <p:nvPr/>
        </p:nvGrpSpPr>
        <p:grpSpPr>
          <a:xfrm>
            <a:off x="5933388" y="1897907"/>
            <a:ext cx="5292662" cy="4816630"/>
            <a:chOff x="95297" y="1814744"/>
            <a:chExt cx="5292662" cy="481663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D791D79-6D37-314A-9F9D-59871795D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7" y="1814744"/>
              <a:ext cx="5292662" cy="430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2D90DE-0CFD-1F40-AAFA-6889B3C999E0}"/>
                </a:ext>
              </a:extLst>
            </p:cNvPr>
            <p:cNvSpPr/>
            <p:nvPr/>
          </p:nvSpPr>
          <p:spPr>
            <a:xfrm>
              <a:off x="838200" y="6354375"/>
              <a:ext cx="41179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fr-FR" sz="1200" dirty="0" err="1"/>
                <a:t>Hanscom</a:t>
              </a:r>
              <a:r>
                <a:rPr lang="fr-FR" sz="1200" dirty="0"/>
                <a:t> </a:t>
              </a:r>
              <a:r>
                <a:rPr lang="fr-FR" sz="1200" i="1" dirty="0"/>
                <a:t>et al. </a:t>
              </a:r>
              <a:r>
                <a:rPr lang="fr-FR" sz="1200" dirty="0"/>
                <a:t>J </a:t>
              </a:r>
              <a:r>
                <a:rPr lang="fr-FR" sz="1200" dirty="0" err="1"/>
                <a:t>Acquir</a:t>
              </a:r>
              <a:r>
                <a:rPr lang="fr-FR" sz="1200" dirty="0"/>
                <a:t> Immune </a:t>
              </a:r>
              <a:r>
                <a:rPr lang="fr-FR" sz="1200" dirty="0" err="1"/>
                <a:t>Defic</a:t>
              </a:r>
              <a:r>
                <a:rPr lang="fr-FR" sz="1200" dirty="0"/>
                <a:t> </a:t>
              </a:r>
              <a:r>
                <a:rPr lang="fr-FR" sz="1200" dirty="0" err="1"/>
                <a:t>Syndr</a:t>
              </a:r>
              <a:r>
                <a:rPr lang="fr-FR" sz="1200" dirty="0"/>
                <a:t> 2016 </a:t>
              </a:r>
              <a:r>
                <a:rPr lang="fr-FR" sz="1200" dirty="0" err="1"/>
                <a:t>Dec</a:t>
              </a:r>
              <a:r>
                <a:rPr lang="fr-FR" sz="1200" dirty="0"/>
                <a:t> 15;73(5)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E72D-0A9F-9340-AB32-2590678839F2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206F3-9DB9-F245-A53E-00A05F74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Efficacité physiologique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199" y="2411603"/>
            <a:ext cx="10968613" cy="3765359"/>
          </a:xfrm>
        </p:spPr>
        <p:txBody>
          <a:bodyPr>
            <a:normAutofit/>
          </a:bodyPr>
          <a:lstStyle/>
          <a:p>
            <a:r>
              <a:rPr lang="fr-FR" dirty="0"/>
              <a:t>Une Pharmacocinétique différente chez les femmes </a:t>
            </a:r>
          </a:p>
          <a:p>
            <a:r>
              <a:rPr lang="fr-FR" dirty="0"/>
              <a:t>Tissus cervico-vaginal </a:t>
            </a:r>
            <a:r>
              <a:rPr lang="fr-FR" i="1" dirty="0"/>
              <a:t>différent</a:t>
            </a:r>
            <a:r>
              <a:rPr lang="fr-FR" dirty="0"/>
              <a:t> colorectal </a:t>
            </a:r>
            <a:r>
              <a:rPr lang="fr-FR" sz="1400" dirty="0"/>
              <a:t>(Cotrell </a:t>
            </a:r>
            <a:r>
              <a:rPr lang="fr-FR" sz="1400" i="1" dirty="0"/>
              <a:t>et al. </a:t>
            </a:r>
            <a:r>
              <a:rPr lang="fr-FR" sz="1400" dirty="0"/>
              <a:t>J Infect Dis. 2016)</a:t>
            </a:r>
          </a:p>
          <a:p>
            <a:r>
              <a:rPr lang="fr-FR" dirty="0"/>
              <a:t>Pas d’interactions avec les progestatifs ? </a:t>
            </a:r>
            <a:r>
              <a:rPr lang="fr-FR" b="1" dirty="0">
                <a:solidFill>
                  <a:srgbClr val="FF0000"/>
                </a:solidFill>
              </a:rPr>
              <a:t>Non</a:t>
            </a:r>
            <a:r>
              <a:rPr lang="fr-FR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Tarleton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 J </a:t>
            </a:r>
            <a:r>
              <a:rPr lang="fr-FR" sz="1400" dirty="0" err="1"/>
              <a:t>Acquir</a:t>
            </a:r>
            <a:r>
              <a:rPr lang="fr-FR" sz="1400" dirty="0"/>
              <a:t> Immune </a:t>
            </a:r>
            <a:r>
              <a:rPr lang="fr-FR" sz="1400" dirty="0" err="1"/>
              <a:t>Defic</a:t>
            </a:r>
            <a:r>
              <a:rPr lang="fr-FR" sz="1400" dirty="0"/>
              <a:t> </a:t>
            </a:r>
            <a:r>
              <a:rPr lang="fr-FR" sz="1400" dirty="0" err="1"/>
              <a:t>Syndr</a:t>
            </a:r>
            <a:r>
              <a:rPr lang="fr-FR" sz="1400" dirty="0"/>
              <a:t>. 2020)</a:t>
            </a:r>
          </a:p>
          <a:p>
            <a:r>
              <a:rPr lang="fr-FR" dirty="0"/>
              <a:t>Impact du </a:t>
            </a:r>
            <a:r>
              <a:rPr lang="fr-FR" dirty="0" err="1"/>
              <a:t>microbiome</a:t>
            </a:r>
            <a:r>
              <a:rPr lang="fr-FR" dirty="0"/>
              <a:t> vaginal ?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Peut-être </a:t>
            </a:r>
            <a:r>
              <a:rPr lang="fr-FR" sz="1400" dirty="0"/>
              <a:t>(</a:t>
            </a:r>
            <a:r>
              <a:rPr lang="fr-FR" sz="1400" dirty="0" err="1"/>
              <a:t>Cheu</a:t>
            </a:r>
            <a:r>
              <a:rPr lang="fr-FR" sz="1400" dirty="0"/>
              <a:t> </a:t>
            </a:r>
            <a:r>
              <a:rPr lang="fr-FR" sz="1400" i="1" dirty="0"/>
              <a:t>et al. </a:t>
            </a:r>
            <a:r>
              <a:rPr lang="fr-FR" sz="1400" dirty="0" err="1"/>
              <a:t>Plos</a:t>
            </a:r>
            <a:r>
              <a:rPr lang="fr-FR" sz="1400" dirty="0"/>
              <a:t> </a:t>
            </a:r>
            <a:r>
              <a:rPr lang="fr-FR" sz="1400" dirty="0" err="1"/>
              <a:t>Pathogens</a:t>
            </a:r>
            <a:r>
              <a:rPr lang="fr-FR" sz="1400" dirty="0"/>
              <a:t> 2020)</a:t>
            </a:r>
          </a:p>
          <a:p>
            <a:r>
              <a:rPr lang="fr-FR" dirty="0"/>
              <a:t>Rôle de l’inflammation vaginale ? </a:t>
            </a:r>
            <a:r>
              <a:rPr lang="fr-FR" sz="1400" dirty="0"/>
              <a:t>(McKinnon </a:t>
            </a:r>
            <a:r>
              <a:rPr lang="fr-FR" sz="1400" i="1" dirty="0"/>
              <a:t>et al. </a:t>
            </a:r>
            <a:r>
              <a:rPr lang="fr-FR" sz="1400" dirty="0"/>
              <a:t>Nature </a:t>
            </a:r>
            <a:r>
              <a:rPr lang="fr-FR" sz="1400" dirty="0" err="1"/>
              <a:t>Medicine</a:t>
            </a:r>
            <a:r>
              <a:rPr lang="fr-FR" sz="1400" dirty="0"/>
              <a:t> 2018)</a:t>
            </a:r>
          </a:p>
          <a:p>
            <a:pPr marL="0" indent="0">
              <a:buNone/>
            </a:pPr>
            <a:endParaRPr lang="fr-F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1200" dirty="0"/>
          </a:p>
          <a:p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9907E-467F-C246-90D6-975802B83C6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9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1" y="2904922"/>
            <a:ext cx="10113645" cy="743682"/>
          </a:xfrm>
        </p:spPr>
        <p:txBody>
          <a:bodyPr>
            <a:noAutofit/>
          </a:bodyPr>
          <a:lstStyle/>
          <a:p>
            <a:r>
              <a:rPr lang="fr-FR" sz="5400" dirty="0"/>
              <a:t>Les Femmes &amp; Hommes Migrants</a:t>
            </a:r>
            <a:endParaRPr lang="fr-FR" sz="5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3D186-6A64-6A4B-BB44-7EA81CAC7166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1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FR" dirty="0"/>
              <a:t>Faible proportion dans les cohortes  </a:t>
            </a:r>
            <a:endParaRPr lang="fr-FR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FED40-1C98-4F47-BE73-4E4AC7410C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0DA951-AF56-2345-970D-C13AC762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022361"/>
            <a:ext cx="11379200" cy="4181622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1704C1-8813-CB40-AA7C-BD45E6B00081}"/>
              </a:ext>
            </a:extLst>
          </p:cNvPr>
          <p:cNvSpPr/>
          <p:nvPr/>
        </p:nvSpPr>
        <p:spPr>
          <a:xfrm>
            <a:off x="406400" y="4332849"/>
            <a:ext cx="10910481" cy="468159"/>
          </a:xfrm>
          <a:prstGeom prst="roundRect">
            <a:avLst/>
          </a:prstGeom>
          <a:solidFill>
            <a:srgbClr val="92D050">
              <a:alpha val="3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6476B3-381D-1942-BACC-516622001F9A}"/>
              </a:ext>
            </a:extLst>
          </p:cNvPr>
          <p:cNvSpPr txBox="1"/>
          <p:nvPr/>
        </p:nvSpPr>
        <p:spPr>
          <a:xfrm>
            <a:off x="9591486" y="6472408"/>
            <a:ext cx="2365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Molina </a:t>
            </a:r>
            <a:r>
              <a:rPr lang="fr-FR" sz="1200" i="1" dirty="0"/>
              <a:t>et al. </a:t>
            </a:r>
            <a:r>
              <a:rPr lang="fr-FR" sz="1200" dirty="0"/>
              <a:t>CROI 2021</a:t>
            </a:r>
          </a:p>
        </p:txBody>
      </p:sp>
    </p:spTree>
    <p:extLst>
      <p:ext uri="{BB962C8B-B14F-4D97-AF65-F5344CB8AC3E}">
        <p14:creationId xmlns:p14="http://schemas.microsoft.com/office/powerpoint/2010/main" val="1652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>
          <a:xfrm>
            <a:off x="733697" y="2795451"/>
            <a:ext cx="5654039" cy="3226526"/>
          </a:xfrm>
        </p:spPr>
        <p:txBody>
          <a:bodyPr>
            <a:normAutofit/>
          </a:bodyPr>
          <a:lstStyle/>
          <a:p>
            <a:pPr marL="452438" indent="-452438">
              <a:buFont typeface="Wingdings" panose="05000000000000000000" pitchFamily="2" charset="2"/>
              <a:buChar char="§"/>
            </a:pPr>
            <a:r>
              <a:rPr lang="fr-FR" dirty="0"/>
              <a:t>36 études sur la PrEP</a:t>
            </a:r>
          </a:p>
          <a:p>
            <a:pPr marL="452438" indent="-452438">
              <a:buFont typeface="Wingdings" panose="05000000000000000000" pitchFamily="2" charset="2"/>
              <a:buChar char="§"/>
            </a:pPr>
            <a:r>
              <a:rPr lang="fr-FR" dirty="0"/>
              <a:t>HSH noirs (US)</a:t>
            </a:r>
          </a:p>
          <a:p>
            <a:pPr marL="452438" indent="-452438">
              <a:buFont typeface="Wingdings" panose="05000000000000000000" pitchFamily="2" charset="2"/>
              <a:buChar char="§"/>
            </a:pPr>
            <a:r>
              <a:rPr lang="fr-FR" dirty="0"/>
              <a:t>Analyses :</a:t>
            </a:r>
          </a:p>
          <a:p>
            <a:pPr lvl="1"/>
            <a:r>
              <a:rPr lang="fr-FR" dirty="0"/>
              <a:t>Conscience du risque</a:t>
            </a:r>
          </a:p>
          <a:p>
            <a:pPr lvl="1"/>
            <a:r>
              <a:rPr lang="fr-FR" dirty="0"/>
              <a:t>Prescription</a:t>
            </a:r>
          </a:p>
          <a:p>
            <a:pPr lvl="1"/>
            <a:r>
              <a:rPr lang="fr-FR" dirty="0"/>
              <a:t>Observance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6172200" y="2335962"/>
            <a:ext cx="5181600" cy="4351338"/>
          </a:xfrm>
        </p:spPr>
        <p:txBody>
          <a:bodyPr/>
          <a:lstStyle/>
          <a:p>
            <a:r>
              <a:rPr lang="fr-FR" b="1" u="sng" dirty="0"/>
              <a:t>Barrières à l’acceptabilité</a:t>
            </a:r>
          </a:p>
          <a:p>
            <a:pPr lvl="1"/>
            <a:r>
              <a:rPr lang="fr-FR" dirty="0"/>
              <a:t>Coût</a:t>
            </a:r>
          </a:p>
          <a:p>
            <a:pPr lvl="1"/>
            <a:r>
              <a:rPr lang="fr-FR" dirty="0"/>
              <a:t>Efficacité</a:t>
            </a:r>
          </a:p>
          <a:p>
            <a:pPr lvl="1"/>
            <a:r>
              <a:rPr lang="fr-FR" dirty="0"/>
              <a:t>Méconnaissance du concept</a:t>
            </a:r>
          </a:p>
          <a:p>
            <a:pPr lvl="1"/>
            <a:r>
              <a:rPr lang="fr-FR" dirty="0"/>
              <a:t>Stigmatisation</a:t>
            </a:r>
          </a:p>
          <a:p>
            <a:pPr lvl="1"/>
            <a:r>
              <a:rPr lang="fr-FR" dirty="0"/>
              <a:t>Effets secondaires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FED40-1C98-4F47-BE73-4E4AC7410C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47EBE-DFC0-6D47-A318-B9FC1AF807D8}"/>
              </a:ext>
            </a:extLst>
          </p:cNvPr>
          <p:cNvSpPr/>
          <p:nvPr/>
        </p:nvSpPr>
        <p:spPr>
          <a:xfrm>
            <a:off x="8900371" y="6453890"/>
            <a:ext cx="2824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/>
              <a:t>Ezennia</a:t>
            </a:r>
            <a:r>
              <a:rPr lang="fr-FR" sz="1600" dirty="0"/>
              <a:t> </a:t>
            </a:r>
            <a:r>
              <a:rPr lang="fr-FR" sz="1600" i="1" dirty="0"/>
              <a:t>et al.  </a:t>
            </a:r>
            <a:r>
              <a:rPr lang="fr-FR" sz="1600" dirty="0"/>
              <a:t>AIDS </a:t>
            </a:r>
            <a:r>
              <a:rPr lang="fr-FR" sz="1600" dirty="0" err="1"/>
              <a:t>Behav</a:t>
            </a:r>
            <a:r>
              <a:rPr lang="fr-FR" sz="1600" dirty="0"/>
              <a:t>. 2019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27" y="543406"/>
            <a:ext cx="6586888" cy="16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>
          <a:xfrm>
            <a:off x="646148" y="514988"/>
            <a:ext cx="4905103" cy="32265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Hispanic/Latino men who have sex with men (HLMSM)</a:t>
            </a:r>
          </a:p>
          <a:p>
            <a:pPr lvl="1"/>
            <a:endParaRPr lang="en-US" dirty="0"/>
          </a:p>
          <a:p>
            <a:r>
              <a:rPr lang="en-US" dirty="0"/>
              <a:t>Rapports </a:t>
            </a:r>
            <a:r>
              <a:rPr lang="en-US" dirty="0" err="1"/>
              <a:t>d’activités</a:t>
            </a:r>
            <a:r>
              <a:rPr lang="en-US" dirty="0"/>
              <a:t> 2013 – 2018 (USA)</a:t>
            </a:r>
          </a:p>
          <a:p>
            <a:r>
              <a:rPr lang="en-US" dirty="0" err="1"/>
              <a:t>Comparaison</a:t>
            </a:r>
            <a:r>
              <a:rPr lang="en-US" dirty="0"/>
              <a:t> aux </a:t>
            </a:r>
            <a:r>
              <a:rPr lang="en-US" i="1" dirty="0"/>
              <a:t>White MSM</a:t>
            </a:r>
          </a:p>
          <a:p>
            <a:endParaRPr lang="fr-FR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Moindre prescription &amp; connaissance de la PrEP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Plus de rapports sans préservatifs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6219930" y="465339"/>
            <a:ext cx="5323387" cy="322652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African-American men-who-have-sex-with-men (AAMSM)</a:t>
            </a:r>
          </a:p>
          <a:p>
            <a:pPr marL="452438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 err="1">
                <a:sym typeface="Wingdings" panose="05000000000000000000" pitchFamily="2" charset="2"/>
              </a:rPr>
              <a:t>Faible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taux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d’adoption</a:t>
            </a:r>
            <a:r>
              <a:rPr lang="en-US" sz="1600" dirty="0">
                <a:sym typeface="Wingdings" panose="05000000000000000000" pitchFamily="2" charset="2"/>
              </a:rPr>
              <a:t> de la PrEP aux US (4-7%)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181 </a:t>
            </a:r>
            <a:r>
              <a:rPr lang="en-US" sz="1600" dirty="0" err="1"/>
              <a:t>personnes</a:t>
            </a:r>
            <a:r>
              <a:rPr lang="en-US" sz="1600" dirty="0"/>
              <a:t>, 17-24 </a:t>
            </a:r>
            <a:r>
              <a:rPr lang="en-US" sz="1600" dirty="0" err="1"/>
              <a:t>ans</a:t>
            </a:r>
            <a:r>
              <a:rPr lang="en-US" sz="1600" dirty="0"/>
              <a:t>, 2016</a:t>
            </a:r>
          </a:p>
          <a:p>
            <a:endParaRPr lang="en-US" sz="1600" dirty="0"/>
          </a:p>
          <a:p>
            <a:r>
              <a:rPr lang="en-US" sz="1600" dirty="0"/>
              <a:t>Diffusion-of-Innovations (DOI) theory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 La diffusion de la </a:t>
            </a:r>
            <a:r>
              <a:rPr lang="en-US" sz="1600" dirty="0" err="1">
                <a:sym typeface="Wingdings" panose="05000000000000000000" pitchFamily="2" charset="2"/>
              </a:rPr>
              <a:t>connaissance</a:t>
            </a:r>
            <a:r>
              <a:rPr lang="en-US" sz="1600" dirty="0">
                <a:sym typeface="Wingdings" panose="05000000000000000000" pitchFamily="2" charset="2"/>
              </a:rPr>
              <a:t> et de </a:t>
            </a:r>
            <a:r>
              <a:rPr lang="en-US" sz="1600" dirty="0" err="1">
                <a:sym typeface="Wingdings" panose="05000000000000000000" pitchFamily="2" charset="2"/>
              </a:rPr>
              <a:t>l’usage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est</a:t>
            </a:r>
            <a:r>
              <a:rPr lang="en-US" sz="1600" dirty="0">
                <a:sym typeface="Wingdings" panose="05000000000000000000" pitchFamily="2" charset="2"/>
              </a:rPr>
              <a:t> important</a:t>
            </a:r>
          </a:p>
          <a:p>
            <a:r>
              <a:rPr lang="en-US" sz="1600" dirty="0"/>
              <a:t>72.4% au “persuasion stage “ (</a:t>
            </a:r>
            <a:r>
              <a:rPr lang="en-US" sz="1600" dirty="0" err="1"/>
              <a:t>Connaît</a:t>
            </a:r>
            <a:r>
              <a:rPr lang="en-US" sz="1600" dirty="0"/>
              <a:t> la PrEP/Non </a:t>
            </a:r>
            <a:r>
              <a:rPr lang="en-US" sz="1600" dirty="0" err="1"/>
              <a:t>Adopté</a:t>
            </a:r>
            <a:r>
              <a:rPr lang="en-US" sz="1600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FED40-1C98-4F47-BE73-4E4AC7410C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47EBE-DFC0-6D47-A318-B9FC1AF807D8}"/>
              </a:ext>
            </a:extLst>
          </p:cNvPr>
          <p:cNvSpPr/>
          <p:nvPr/>
        </p:nvSpPr>
        <p:spPr>
          <a:xfrm>
            <a:off x="1078890" y="6284613"/>
            <a:ext cx="3024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/>
              <a:t>Crepaz</a:t>
            </a:r>
            <a:r>
              <a:rPr lang="fr-FR" sz="1600" dirty="0"/>
              <a:t> </a:t>
            </a:r>
            <a:r>
              <a:rPr lang="fr-FR" sz="1600" i="1" dirty="0"/>
              <a:t>et al.  </a:t>
            </a:r>
            <a:r>
              <a:rPr lang="fr-FR" sz="1600" dirty="0"/>
              <a:t>AIDS </a:t>
            </a:r>
            <a:r>
              <a:rPr lang="fr-FR" sz="1600" dirty="0" err="1"/>
              <a:t>Educ</a:t>
            </a:r>
            <a:r>
              <a:rPr lang="fr-FR" sz="1600" dirty="0"/>
              <a:t> </a:t>
            </a:r>
            <a:r>
              <a:rPr lang="fr-FR" sz="1600" dirty="0" err="1"/>
              <a:t>Prev</a:t>
            </a:r>
            <a:r>
              <a:rPr lang="fr-FR" sz="1600" dirty="0"/>
              <a:t>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47EBE-DFC0-6D47-A318-B9FC1AF807D8}"/>
              </a:ext>
            </a:extLst>
          </p:cNvPr>
          <p:cNvSpPr/>
          <p:nvPr/>
        </p:nvSpPr>
        <p:spPr>
          <a:xfrm>
            <a:off x="8682919" y="6284613"/>
            <a:ext cx="286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/>
              <a:t>Schuyler</a:t>
            </a:r>
            <a:r>
              <a:rPr lang="fr-FR" sz="1600" dirty="0"/>
              <a:t> </a:t>
            </a:r>
            <a:r>
              <a:rPr lang="fr-FR" sz="1600" i="1" dirty="0"/>
              <a:t>et al.  </a:t>
            </a:r>
            <a:r>
              <a:rPr lang="fr-FR" sz="1600" dirty="0"/>
              <a:t>AIDS </a:t>
            </a:r>
            <a:r>
              <a:rPr lang="fr-FR" sz="1600" dirty="0" err="1"/>
              <a:t>Behav</a:t>
            </a:r>
            <a:r>
              <a:rPr lang="fr-FR" sz="1600" dirty="0"/>
              <a:t> 2021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3995A7-D629-43DD-90A6-354D227BD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925"/>
          <a:stretch/>
        </p:blipFill>
        <p:spPr>
          <a:xfrm>
            <a:off x="7012174" y="3731194"/>
            <a:ext cx="4251662" cy="25382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E7FB0F-1972-4750-98C5-1875D2F04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30" y="2078602"/>
            <a:ext cx="5066758" cy="1403241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881036" y="514988"/>
            <a:ext cx="0" cy="60038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47540F-CB1A-E44A-936C-1E213323CEB9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773"/>
            <a:ext cx="10515600" cy="862915"/>
          </a:xfrm>
        </p:spPr>
        <p:txBody>
          <a:bodyPr>
            <a:noAutofit/>
          </a:bodyPr>
          <a:lstStyle/>
          <a:p>
            <a:r>
              <a:rPr lang="fr-FR" sz="5400" dirty="0"/>
              <a:t>Les HSH nés à l’étranger</a:t>
            </a:r>
            <a:br>
              <a:rPr lang="fr-FR" sz="5400" dirty="0"/>
            </a:br>
            <a:endParaRPr lang="fr-FR" sz="5400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Personnes à protéger ++</a:t>
            </a:r>
          </a:p>
          <a:p>
            <a:r>
              <a:rPr lang="fr-FR" dirty="0"/>
              <a:t>Certains connaissent très bien le système de santé (centre de santé communautaires)</a:t>
            </a:r>
          </a:p>
          <a:p>
            <a:r>
              <a:rPr lang="fr-FR" dirty="0"/>
              <a:t>Même problématiques que Femmes Migrantes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47540F-CB1A-E44A-936C-1E213323CEB9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7" y="3876894"/>
            <a:ext cx="10113645" cy="743682"/>
          </a:xfrm>
        </p:spPr>
        <p:txBody>
          <a:bodyPr>
            <a:noAutofit/>
          </a:bodyPr>
          <a:lstStyle/>
          <a:p>
            <a:r>
              <a:rPr lang="fr-FR" sz="5400" dirty="0"/>
              <a:t>Les Transgenres</a:t>
            </a:r>
            <a:br>
              <a:rPr lang="fr-FR" sz="5400" dirty="0"/>
            </a:br>
            <a:endParaRPr lang="fr-FR" sz="5400" i="1" dirty="0"/>
          </a:p>
        </p:txBody>
      </p:sp>
    </p:spTree>
    <p:extLst>
      <p:ext uri="{BB962C8B-B14F-4D97-AF65-F5344CB8AC3E}">
        <p14:creationId xmlns:p14="http://schemas.microsoft.com/office/powerpoint/2010/main" val="38031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47540F-CB1A-E44A-936C-1E213323CEB9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/>
              <a:t>Expérience Française</a:t>
            </a:r>
            <a:endParaRPr lang="fr-FR" sz="5400" i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FE83107-137C-F54E-86C2-3EFF62A1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BICHAT</a:t>
            </a:r>
          </a:p>
          <a:p>
            <a:pPr lvl="1"/>
            <a:r>
              <a:rPr lang="fr-FR" dirty="0"/>
              <a:t>2016-2019</a:t>
            </a:r>
          </a:p>
          <a:p>
            <a:pPr lvl="1"/>
            <a:r>
              <a:rPr lang="fr-FR" dirty="0"/>
              <a:t>49 </a:t>
            </a:r>
            <a:r>
              <a:rPr lang="fr-FR" dirty="0" err="1"/>
              <a:t>MtF</a:t>
            </a:r>
            <a:endParaRPr lang="fr-FR" dirty="0"/>
          </a:p>
          <a:p>
            <a:pPr lvl="1"/>
            <a:r>
              <a:rPr lang="fr-FR" dirty="0"/>
              <a:t>88% d’Amérique du Sud</a:t>
            </a:r>
          </a:p>
          <a:p>
            <a:pPr lvl="1"/>
            <a:r>
              <a:rPr lang="fr-FR" dirty="0"/>
              <a:t>88% Travailleuses du Sexe</a:t>
            </a:r>
          </a:p>
          <a:p>
            <a:pPr lvl="1"/>
            <a:r>
              <a:rPr lang="fr-FR" dirty="0"/>
              <a:t>90% sans couverture sociale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92% à la demande</a:t>
            </a:r>
          </a:p>
          <a:p>
            <a:pPr lvl="1"/>
            <a:r>
              <a:rPr lang="fr-FR" dirty="0"/>
              <a:t>30% de Perdues de Vues</a:t>
            </a:r>
          </a:p>
          <a:p>
            <a:pPr lvl="1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BC482-FD9D-2948-B4F4-FDD024FE56CA}"/>
              </a:ext>
            </a:extLst>
          </p:cNvPr>
          <p:cNvSpPr/>
          <p:nvPr/>
        </p:nvSpPr>
        <p:spPr>
          <a:xfrm>
            <a:off x="8647611" y="6453890"/>
            <a:ext cx="3465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Isernia </a:t>
            </a:r>
            <a:r>
              <a:rPr lang="fr-FR" sz="1600" i="1" dirty="0"/>
              <a:t>et al.  </a:t>
            </a:r>
            <a:r>
              <a:rPr lang="fr-FR" sz="1600" dirty="0" err="1"/>
              <a:t>Sex</a:t>
            </a:r>
            <a:r>
              <a:rPr lang="fr-FR" sz="1600" dirty="0"/>
              <a:t> </a:t>
            </a:r>
            <a:r>
              <a:rPr lang="fr-FR" sz="1600" dirty="0" err="1"/>
              <a:t>Transm</a:t>
            </a:r>
            <a:r>
              <a:rPr lang="fr-FR" sz="1600" dirty="0"/>
              <a:t> Infect 2021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7595098" y="2196781"/>
          <a:ext cx="3044416" cy="295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97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47540F-CB1A-E44A-936C-1E213323CEB9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7" y="3876894"/>
            <a:ext cx="10113645" cy="743682"/>
          </a:xfrm>
        </p:spPr>
        <p:txBody>
          <a:bodyPr>
            <a:noAutofit/>
          </a:bodyPr>
          <a:lstStyle/>
          <a:p>
            <a:r>
              <a:rPr lang="fr-FR" sz="5400" dirty="0"/>
              <a:t>Les </a:t>
            </a:r>
            <a:r>
              <a:rPr lang="fr-FR" sz="5400" dirty="0" smtClean="0"/>
              <a:t>Obstacles</a:t>
            </a:r>
            <a:r>
              <a:rPr lang="fr-FR" sz="5400" dirty="0"/>
              <a:t/>
            </a:r>
            <a:br>
              <a:rPr lang="fr-FR" sz="5400" dirty="0"/>
            </a:br>
            <a:endParaRPr lang="fr-FR" sz="5400" i="1" dirty="0"/>
          </a:p>
        </p:txBody>
      </p:sp>
    </p:spTree>
    <p:extLst>
      <p:ext uri="{BB962C8B-B14F-4D97-AF65-F5344CB8AC3E}">
        <p14:creationId xmlns:p14="http://schemas.microsoft.com/office/powerpoint/2010/main" val="5929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1819" y="249210"/>
            <a:ext cx="89356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Découvertes de séropositivité VIH par mode de contamination et lieu de naissance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62700" y="6195893"/>
            <a:ext cx="85452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tabLst>
                <a:tab pos="627063" algn="l"/>
              </a:tabLst>
              <a:defRPr/>
            </a:pPr>
            <a:r>
              <a:rPr lang="fr-FR" sz="1200" dirty="0">
                <a:solidFill>
                  <a:srgbClr val="4D4D4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Santé publique France, déclaration obligatoire du VIH</a:t>
            </a:r>
          </a:p>
          <a:p>
            <a:pPr>
              <a:lnSpc>
                <a:spcPct val="120000"/>
              </a:lnSpc>
              <a:tabLst>
                <a:tab pos="627063" algn="l"/>
              </a:tabLst>
              <a:defRPr/>
            </a:pPr>
            <a:r>
              <a:rPr lang="fr-FR" sz="1200" dirty="0">
                <a:solidFill>
                  <a:srgbClr val="4D4D4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onnées au </a:t>
            </a:r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30/06/2021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corrigées pour la sous-déclaration, les délais et les valeurs manquantes</a:t>
            </a:r>
            <a:endParaRPr lang="fr-FR" sz="1200" dirty="0">
              <a:solidFill>
                <a:srgbClr val="4D4D4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50286" y="1716820"/>
            <a:ext cx="8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3CCFF"/>
                </a:solidFill>
              </a:rPr>
              <a:t>-29%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18690" y="1224513"/>
            <a:ext cx="15273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2019 - 2020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50286" y="2307778"/>
            <a:ext cx="8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-15%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50286" y="2920786"/>
            <a:ext cx="8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FF"/>
                </a:solidFill>
              </a:rPr>
              <a:t>-15%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50286" y="3675053"/>
            <a:ext cx="8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933"/>
                </a:solidFill>
              </a:rPr>
              <a:t>-23%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700" y="1393191"/>
            <a:ext cx="6861005" cy="4575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A7FF9C-519A-B043-A735-6AC51C50FE84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7">
            <a:extLst>
              <a:ext uri="{FF2B5EF4-FFF2-40B4-BE49-F238E27FC236}">
                <a16:creationId xmlns:a16="http://schemas.microsoft.com/office/drawing/2014/main" id="{F9C9C751-3B6F-9F49-AD13-BA61B1F75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09" y="2640622"/>
            <a:ext cx="1533896" cy="86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231653" y="6387969"/>
            <a:ext cx="183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F. Lot, SFLS 2021 </a:t>
            </a:r>
          </a:p>
        </p:txBody>
      </p:sp>
      <p:pic>
        <p:nvPicPr>
          <p:cNvPr id="1026" name="Picture 2" descr="Panneau clignotant Danger géné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85" y="1487834"/>
            <a:ext cx="3731616" cy="32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55287DF-120F-234A-9FFB-BAC34C73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fr-FR" b="1" dirty="0"/>
              <a:t>Obstacles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006386-B697-2D44-B3DF-D100A152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15" y="1472665"/>
            <a:ext cx="10027025" cy="4466122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fr-FR" b="1" dirty="0">
                <a:solidFill>
                  <a:srgbClr val="FF0000"/>
                </a:solidFill>
              </a:rPr>
              <a:t>Faible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connaissance</a:t>
            </a:r>
            <a:r>
              <a:rPr lang="fr-FR" dirty="0"/>
              <a:t> de la PrEP  </a:t>
            </a:r>
            <a:r>
              <a:rPr lang="fr-FR" sz="1400" dirty="0"/>
              <a:t>(Cordel </a:t>
            </a:r>
            <a:r>
              <a:rPr lang="fr-FR" sz="1400" i="1" dirty="0"/>
              <a:t>et al. </a:t>
            </a:r>
            <a:r>
              <a:rPr lang="fr-FR" sz="1400" dirty="0"/>
              <a:t>ECCMID 2017) (Hadj </a:t>
            </a:r>
            <a:r>
              <a:rPr lang="fr-FR" sz="1400" i="1" dirty="0"/>
              <a:t>et al. </a:t>
            </a:r>
            <a:r>
              <a:rPr lang="fr-FR" sz="1400" dirty="0"/>
              <a:t>Bull </a:t>
            </a:r>
            <a:r>
              <a:rPr lang="fr-FR" sz="1400" dirty="0" err="1"/>
              <a:t>Epid</a:t>
            </a:r>
            <a:r>
              <a:rPr lang="fr-FR" sz="1400" dirty="0"/>
              <a:t> </a:t>
            </a:r>
            <a:r>
              <a:rPr lang="fr-FR" sz="1400" dirty="0" err="1"/>
              <a:t>Hebd</a:t>
            </a:r>
            <a:r>
              <a:rPr lang="fr-FR" sz="1400" dirty="0"/>
              <a:t> 2017)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Le fait de devoir se rendre dans une </a:t>
            </a:r>
            <a:r>
              <a:rPr lang="fr-FR" dirty="0">
                <a:solidFill>
                  <a:srgbClr val="FF0000"/>
                </a:solidFill>
              </a:rPr>
              <a:t>consultation</a:t>
            </a:r>
            <a:r>
              <a:rPr lang="fr-FR" dirty="0"/>
              <a:t> hospitalière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Doute sur </a:t>
            </a:r>
            <a:r>
              <a:rPr lang="fr-FR" dirty="0">
                <a:solidFill>
                  <a:srgbClr val="FF0000"/>
                </a:solidFill>
              </a:rPr>
              <a:t>l’efficacité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La prise </a:t>
            </a:r>
            <a:r>
              <a:rPr lang="fr-FR" dirty="0">
                <a:solidFill>
                  <a:srgbClr val="FF0000"/>
                </a:solidFill>
              </a:rPr>
              <a:t>quotidienne</a:t>
            </a:r>
            <a:r>
              <a:rPr lang="fr-FR" dirty="0"/>
              <a:t> d’une pilule </a:t>
            </a:r>
            <a:r>
              <a:rPr lang="fr-FR" sz="1400" dirty="0"/>
              <a:t>(Carillon, Hadj, et </a:t>
            </a:r>
            <a:r>
              <a:rPr lang="fr-FR" sz="1400" dirty="0" err="1"/>
              <a:t>Desgrées</a:t>
            </a:r>
            <a:r>
              <a:rPr lang="fr-FR" sz="1400" dirty="0"/>
              <a:t> du </a:t>
            </a:r>
            <a:r>
              <a:rPr lang="fr-FR" sz="1400" dirty="0" err="1"/>
              <a:t>Loû</a:t>
            </a:r>
            <a:r>
              <a:rPr lang="fr-FR" sz="1400" dirty="0"/>
              <a:t>, Bull </a:t>
            </a:r>
            <a:r>
              <a:rPr lang="fr-FR" sz="1400" dirty="0" err="1"/>
              <a:t>Epid</a:t>
            </a:r>
            <a:r>
              <a:rPr lang="fr-FR" sz="1400" dirty="0"/>
              <a:t> </a:t>
            </a:r>
            <a:r>
              <a:rPr lang="fr-FR" sz="1400" dirty="0" err="1"/>
              <a:t>Hebd</a:t>
            </a:r>
            <a:r>
              <a:rPr lang="fr-FR" sz="1400" dirty="0"/>
              <a:t> 2018)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Faible Couverture  Sociale ?? (cf. Etude Parcours)  </a:t>
            </a:r>
            <a:r>
              <a:rPr lang="fr-FR" sz="1400" dirty="0" err="1"/>
              <a:t>Vignier</a:t>
            </a:r>
            <a:r>
              <a:rPr lang="fr-FR" sz="1400" dirty="0"/>
              <a:t> </a:t>
            </a:r>
            <a:r>
              <a:rPr lang="fr-FR" sz="1400" i="1" dirty="0"/>
              <a:t>et al. </a:t>
            </a:r>
            <a:r>
              <a:rPr lang="fr-FR" sz="1400" dirty="0" err="1"/>
              <a:t>Plos</a:t>
            </a:r>
            <a:r>
              <a:rPr lang="fr-FR" sz="1400" dirty="0"/>
              <a:t> One 2018</a:t>
            </a:r>
          </a:p>
          <a:p>
            <a:pPr lvl="1">
              <a:lnSpc>
                <a:spcPct val="200000"/>
              </a:lnSpc>
            </a:pPr>
            <a:endParaRPr lang="fr-FR" sz="2000" dirty="0"/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1300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65C59-6657-EB49-8EF8-8E8128D89FF8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5290E0-F37A-4242-80AC-00F5C067639C}"/>
              </a:ext>
            </a:extLst>
          </p:cNvPr>
          <p:cNvSpPr txBox="1">
            <a:spLocks/>
          </p:cNvSpPr>
          <p:nvPr/>
        </p:nvSpPr>
        <p:spPr>
          <a:xfrm>
            <a:off x="2643111" y="1149446"/>
            <a:ext cx="7307998" cy="561309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fr-FR" sz="2600" dirty="0">
                <a:solidFill>
                  <a:schemeClr val="tx1"/>
                </a:solidFill>
              </a:rPr>
              <a:t>Méconnaissance</a:t>
            </a:r>
          </a:p>
          <a:p>
            <a:pPr>
              <a:lnSpc>
                <a:spcPct val="250000"/>
              </a:lnSpc>
            </a:pPr>
            <a:r>
              <a:rPr lang="fr-FR" sz="2600" dirty="0">
                <a:solidFill>
                  <a:schemeClr val="tx1"/>
                </a:solidFill>
              </a:rPr>
              <a:t>Consultation</a:t>
            </a:r>
          </a:p>
          <a:p>
            <a:pPr>
              <a:lnSpc>
                <a:spcPct val="250000"/>
              </a:lnSpc>
            </a:pPr>
            <a:r>
              <a:rPr lang="fr-FR" sz="2600" dirty="0">
                <a:solidFill>
                  <a:schemeClr val="tx1"/>
                </a:solidFill>
              </a:rPr>
              <a:t>Traitement chez des Non Malades</a:t>
            </a:r>
          </a:p>
          <a:p>
            <a:pPr>
              <a:lnSpc>
                <a:spcPct val="250000"/>
              </a:lnSpc>
            </a:pPr>
            <a:r>
              <a:rPr lang="fr-FR" sz="2600" dirty="0">
                <a:solidFill>
                  <a:schemeClr val="tx1"/>
                </a:solidFill>
              </a:rPr>
              <a:t>Continu chez les femmes</a:t>
            </a:r>
          </a:p>
          <a:p>
            <a:pPr>
              <a:lnSpc>
                <a:spcPct val="250000"/>
              </a:lnSpc>
            </a:pPr>
            <a:r>
              <a:rPr lang="fr-FR" sz="2600" dirty="0">
                <a:solidFill>
                  <a:schemeClr val="tx1"/>
                </a:solidFill>
              </a:rPr>
              <a:t>Multiples autres problèmes</a:t>
            </a:r>
          </a:p>
          <a:p>
            <a:pPr>
              <a:lnSpc>
                <a:spcPct val="250000"/>
              </a:lnSpc>
            </a:pPr>
            <a:r>
              <a:rPr lang="fr-FR" sz="2600" dirty="0">
                <a:solidFill>
                  <a:schemeClr val="tx1"/>
                </a:solidFill>
              </a:rPr>
              <a:t>Couverture Sociale ??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5792BB-D9AE-9E4A-9F72-157FF55DEE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3523" y="2353784"/>
            <a:ext cx="841826" cy="82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DDB80D-120E-D546-8E9A-A41DDF489F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7913" y="3338581"/>
            <a:ext cx="951628" cy="82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EA6808-ED2C-BC49-A9A0-6AA1269705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4622" y="4228790"/>
            <a:ext cx="745786" cy="82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DF7BC4-80A8-7A49-A078-7B3BD57438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915" y="5056790"/>
            <a:ext cx="848216" cy="9780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F16947-CE46-CE43-A81A-1EC63ACC82E3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7C33E6-1A5A-9E48-B4A9-FE16DB64C4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377" y="1323065"/>
            <a:ext cx="85569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18BF8-0C0C-534A-826D-C79F2DC7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solution : se déplacer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16EE1-07B9-8243-B07C-F817FBFF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6" y="1805671"/>
            <a:ext cx="9683835" cy="4351338"/>
          </a:xfrm>
        </p:spPr>
        <p:txBody>
          <a:bodyPr>
            <a:normAutofit/>
          </a:bodyPr>
          <a:lstStyle/>
          <a:p>
            <a:r>
              <a:rPr lang="fr-FR" dirty="0"/>
              <a:t>Tous les migrants ne vont pas consulter (ville ou hôpital)</a:t>
            </a:r>
          </a:p>
          <a:p>
            <a:pPr lvl="1"/>
            <a:r>
              <a:rPr lang="fr-FR" dirty="0"/>
              <a:t>Le « chaînon manquant »</a:t>
            </a:r>
          </a:p>
          <a:p>
            <a:pPr lvl="1"/>
            <a:r>
              <a:rPr lang="fr-FR" dirty="0"/>
              <a:t>Nouveaux Arrivants </a:t>
            </a:r>
            <a:r>
              <a:rPr lang="fr-FR" b="1" dirty="0">
                <a:solidFill>
                  <a:srgbClr val="0070C0"/>
                </a:solidFill>
              </a:rPr>
              <a:t>MAIS AUSSI </a:t>
            </a:r>
            <a:r>
              <a:rPr lang="fr-FR" dirty="0"/>
              <a:t>présents depuis plusieurs années</a:t>
            </a:r>
          </a:p>
          <a:p>
            <a:pPr lvl="1"/>
            <a:endParaRPr lang="fr-FR" dirty="0"/>
          </a:p>
          <a:p>
            <a:r>
              <a:rPr lang="fr-FR" dirty="0"/>
              <a:t>Programme MAKASI (Avril– </a:t>
            </a:r>
            <a:r>
              <a:rPr lang="fr-FR" dirty="0" err="1"/>
              <a:t>Dec</a:t>
            </a:r>
            <a:r>
              <a:rPr lang="fr-FR" dirty="0"/>
              <a:t> 2018) </a:t>
            </a:r>
          </a:p>
          <a:p>
            <a:pPr lvl="1"/>
            <a:r>
              <a:rPr lang="fr-FR" dirty="0"/>
              <a:t>Afrique-Avenir &amp; </a:t>
            </a:r>
            <a:r>
              <a:rPr lang="fr-FR" dirty="0" err="1"/>
              <a:t>Arcat</a:t>
            </a:r>
            <a:endParaRPr lang="fr-FR" dirty="0"/>
          </a:p>
          <a:p>
            <a:pPr lvl="1"/>
            <a:r>
              <a:rPr lang="fr-FR" i="1" dirty="0" err="1"/>
              <a:t>Empowerment</a:t>
            </a:r>
            <a:r>
              <a:rPr lang="fr-FR" dirty="0"/>
              <a:t> en santé sexuelle</a:t>
            </a:r>
          </a:p>
          <a:p>
            <a:pPr lvl="1"/>
            <a:r>
              <a:rPr lang="fr-FR" dirty="0"/>
              <a:t>« Aider les personnes originaires d’Afrique Subsaharienne ou des Caraïbes qui sont en situation de précarité à connaître et utiliser les ressources sociales et de santé disponibles. »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6C54A-6F61-E34D-9F66-D958D91B38C5}"/>
              </a:ext>
            </a:extLst>
          </p:cNvPr>
          <p:cNvSpPr/>
          <p:nvPr/>
        </p:nvSpPr>
        <p:spPr>
          <a:xfrm>
            <a:off x="7035801" y="6271992"/>
            <a:ext cx="5067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/>
              <a:t>Gosselin </a:t>
            </a:r>
            <a:r>
              <a:rPr lang="fr-FR" sz="1400" i="1" dirty="0"/>
              <a:t>et al.</a:t>
            </a:r>
            <a:r>
              <a:rPr lang="fr-FR" sz="1400" dirty="0"/>
              <a:t> J </a:t>
            </a:r>
            <a:r>
              <a:rPr lang="fr-FR" sz="1400" dirty="0" err="1"/>
              <a:t>Epidemiol</a:t>
            </a:r>
            <a:r>
              <a:rPr lang="fr-FR" sz="1400" dirty="0"/>
              <a:t> </a:t>
            </a:r>
            <a:r>
              <a:rPr lang="fr-FR" sz="1400" dirty="0" err="1"/>
              <a:t>Community</a:t>
            </a:r>
            <a:r>
              <a:rPr lang="fr-FR" sz="1400" dirty="0"/>
              <a:t> </a:t>
            </a:r>
            <a:r>
              <a:rPr lang="fr-FR" sz="1400" dirty="0" err="1"/>
              <a:t>Health</a:t>
            </a:r>
            <a:r>
              <a:rPr lang="fr-FR" sz="1400" dirty="0"/>
              <a:t> (2020) </a:t>
            </a:r>
          </a:p>
          <a:p>
            <a:pPr algn="r"/>
            <a:r>
              <a:rPr lang="fr-FR" sz="1400" dirty="0">
                <a:solidFill>
                  <a:srgbClr val="131413"/>
                </a:solidFill>
                <a:effectLst/>
              </a:rPr>
              <a:t>Gosselin </a:t>
            </a:r>
            <a:r>
              <a:rPr lang="fr-FR" sz="1400" i="1" dirty="0">
                <a:solidFill>
                  <a:srgbClr val="131413"/>
                </a:solidFill>
                <a:effectLst/>
              </a:rPr>
              <a:t>et al. </a:t>
            </a:r>
            <a:r>
              <a:rPr lang="fr-FR" sz="1400" dirty="0">
                <a:solidFill>
                  <a:srgbClr val="131413"/>
                </a:solidFill>
                <a:effectLst/>
              </a:rPr>
              <a:t>BMC Public </a:t>
            </a:r>
            <a:r>
              <a:rPr lang="fr-FR" sz="1400" dirty="0" err="1">
                <a:solidFill>
                  <a:srgbClr val="131413"/>
                </a:solidFill>
                <a:effectLst/>
              </a:rPr>
              <a:t>Health</a:t>
            </a:r>
            <a:r>
              <a:rPr lang="fr-FR" sz="1400" dirty="0">
                <a:solidFill>
                  <a:srgbClr val="131413"/>
                </a:solidFill>
                <a:effectLst/>
              </a:rPr>
              <a:t> (2019)</a:t>
            </a:r>
            <a:endParaRPr lang="fr-FR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F047FE-DAFE-C24C-A631-4F471F4F1BE3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4" name="Picture 2" descr="Iceberg - Riposte LaïqueRiposte Laïque">
            <a:extLst>
              <a:ext uri="{FF2B5EF4-FFF2-40B4-BE49-F238E27FC236}">
                <a16:creationId xmlns:a16="http://schemas.microsoft.com/office/drawing/2014/main" id="{DD3CE397-FCA4-1B40-87F7-9694463E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0576" y="1931431"/>
            <a:ext cx="1399896" cy="18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82638F5-7EE6-CA46-A785-DCD1A2AD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42" y="3912942"/>
            <a:ext cx="2127472" cy="20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6" y="539015"/>
            <a:ext cx="10321642" cy="534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16947-CE46-CE43-A81A-1EC63ACC82E3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6C54A-6F61-E34D-9F66-D958D91B38C5}"/>
              </a:ext>
            </a:extLst>
          </p:cNvPr>
          <p:cNvSpPr/>
          <p:nvPr/>
        </p:nvSpPr>
        <p:spPr>
          <a:xfrm>
            <a:off x="7035801" y="6391753"/>
            <a:ext cx="5067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/>
              <a:t>Hippolyte Regnault </a:t>
            </a:r>
            <a:r>
              <a:rPr lang="fr-FR" sz="1400" i="1" dirty="0" smtClean="0"/>
              <a:t>et al. </a:t>
            </a:r>
            <a:r>
              <a:rPr lang="fr-FR" sz="1400" dirty="0" smtClean="0"/>
              <a:t>Journées Santé Sexuelle, Paris, Juin 2022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512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47540F-CB1A-E44A-936C-1E213323CEB9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7" y="3876894"/>
            <a:ext cx="10113645" cy="743682"/>
          </a:xfrm>
        </p:spPr>
        <p:txBody>
          <a:bodyPr>
            <a:noAutofit/>
          </a:bodyPr>
          <a:lstStyle/>
          <a:p>
            <a:r>
              <a:rPr lang="fr-FR" sz="5400" dirty="0"/>
              <a:t>Les Migrants qui voyagent ?</a:t>
            </a:r>
            <a:br>
              <a:rPr lang="fr-FR" sz="5400" dirty="0"/>
            </a:br>
            <a:r>
              <a:rPr lang="fr-FR" sz="5400" i="1" dirty="0" err="1"/>
              <a:t>Visiting</a:t>
            </a:r>
            <a:r>
              <a:rPr lang="fr-FR" sz="5400" i="1" dirty="0"/>
              <a:t> Friends and Relatives</a:t>
            </a:r>
          </a:p>
        </p:txBody>
      </p:sp>
    </p:spTree>
    <p:extLst>
      <p:ext uri="{BB962C8B-B14F-4D97-AF65-F5344CB8AC3E}">
        <p14:creationId xmlns:p14="http://schemas.microsoft.com/office/powerpoint/2010/main" val="21468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43"/>
          <a:stretch/>
        </p:blipFill>
        <p:spPr>
          <a:xfrm>
            <a:off x="2342971" y="1367836"/>
            <a:ext cx="5891143" cy="16485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021" y="3379359"/>
            <a:ext cx="5861093" cy="301055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66800" y="468087"/>
            <a:ext cx="10058400" cy="65861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question est posée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B1E3A4-A01F-2341-839F-20B43419984D}"/>
              </a:ext>
            </a:extLst>
          </p:cNvPr>
          <p:cNvSpPr txBox="1"/>
          <p:nvPr/>
        </p:nvSpPr>
        <p:spPr>
          <a:xfrm>
            <a:off x="6533247" y="6440093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Brett-Major </a:t>
            </a:r>
            <a:r>
              <a:rPr lang="fr-FR" sz="1200" i="1" dirty="0"/>
              <a:t>et al., </a:t>
            </a:r>
            <a:r>
              <a:rPr lang="fr-FR" sz="1200" dirty="0"/>
              <a:t>Tropical </a:t>
            </a:r>
            <a:r>
              <a:rPr lang="fr-FR" sz="1200" dirty="0" err="1"/>
              <a:t>Disease</a:t>
            </a:r>
            <a:r>
              <a:rPr lang="fr-FR" sz="1200" dirty="0"/>
              <a:t>, </a:t>
            </a:r>
            <a:r>
              <a:rPr lang="fr-FR" sz="1200" dirty="0" err="1"/>
              <a:t>Travel</a:t>
            </a:r>
            <a:r>
              <a:rPr lang="fr-FR" sz="1200" dirty="0"/>
              <a:t> </a:t>
            </a:r>
            <a:r>
              <a:rPr lang="fr-FR" sz="1200" dirty="0" err="1"/>
              <a:t>Medicine</a:t>
            </a:r>
            <a:r>
              <a:rPr lang="fr-FR" sz="1200" dirty="0"/>
              <a:t> and Vaccine, 2016</a:t>
            </a:r>
            <a:endParaRPr lang="fr-FR" sz="12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AC36A-175A-5641-926F-7EA2A0EA1CE5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36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065C59-6657-EB49-8EF8-8E8128D89FF8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00850" cy="1325563"/>
          </a:xfrm>
        </p:spPr>
        <p:txBody>
          <a:bodyPr/>
          <a:lstStyle/>
          <a:p>
            <a:r>
              <a:rPr lang="fr-FR" b="1" dirty="0"/>
              <a:t>Les Australiens : en avance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799" y="1456876"/>
            <a:ext cx="8751277" cy="49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7180" y="786383"/>
            <a:ext cx="6440504" cy="1175767"/>
          </a:xfrm>
        </p:spPr>
        <p:txBody>
          <a:bodyPr/>
          <a:lstStyle/>
          <a:p>
            <a:r>
              <a:rPr lang="fr-FR" b="1" dirty="0"/>
              <a:t>Obstacles chez les voyageurs</a:t>
            </a:r>
          </a:p>
        </p:txBody>
      </p:sp>
      <p:sp>
        <p:nvSpPr>
          <p:cNvPr id="8" name="Rectangle 7"/>
          <p:cNvSpPr/>
          <p:nvPr/>
        </p:nvSpPr>
        <p:spPr>
          <a:xfrm>
            <a:off x="9211701" y="6484037"/>
            <a:ext cx="3316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Heywood </a:t>
            </a:r>
            <a:r>
              <a:rPr lang="fr-FR" sz="1400" i="1" dirty="0"/>
              <a:t>et al.  </a:t>
            </a:r>
            <a:r>
              <a:rPr lang="fr-FR" sz="1400" dirty="0"/>
              <a:t>J </a:t>
            </a:r>
            <a:r>
              <a:rPr lang="fr-FR" sz="1400" dirty="0" err="1"/>
              <a:t>Travel</a:t>
            </a:r>
            <a:r>
              <a:rPr lang="fr-FR" sz="1400" dirty="0"/>
              <a:t> Med. 2018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729D70-5272-3440-B2CF-91621CFDBCFA}"/>
              </a:ext>
            </a:extLst>
          </p:cNvPr>
          <p:cNvSpPr txBox="1"/>
          <p:nvPr/>
        </p:nvSpPr>
        <p:spPr>
          <a:xfrm>
            <a:off x="503135" y="2116801"/>
            <a:ext cx="105621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Perception du risque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Acceptabilité de la PrEP, efficace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Meilleur stratégie de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Impliquer tous les médecins (médecin traitant/ de soins primaire)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B38B0-76F2-354B-844A-6844031E8E01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6A5FD7-4E67-5E4B-B3DF-B418F7555222}"/>
              </a:ext>
            </a:extLst>
          </p:cNvPr>
          <p:cNvSpPr/>
          <p:nvPr/>
        </p:nvSpPr>
        <p:spPr>
          <a:xfrm>
            <a:off x="8412627" y="6176260"/>
            <a:ext cx="3553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Mullens</a:t>
            </a:r>
            <a:r>
              <a:rPr lang="fr-FR" sz="1400" dirty="0"/>
              <a:t> </a:t>
            </a:r>
            <a:r>
              <a:rPr lang="fr-FR" sz="1400" i="1" dirty="0"/>
              <a:t>et al. </a:t>
            </a:r>
            <a:r>
              <a:rPr lang="fr-FR" sz="1400" dirty="0"/>
              <a:t>Int. J. for </a:t>
            </a:r>
            <a:r>
              <a:rPr lang="fr-FR" sz="1400" dirty="0" err="1"/>
              <a:t>Equity</a:t>
            </a:r>
            <a:r>
              <a:rPr lang="fr-FR" sz="1400" dirty="0"/>
              <a:t> in </a:t>
            </a:r>
            <a:r>
              <a:rPr lang="fr-FR" sz="1400" dirty="0" err="1"/>
              <a:t>Health</a:t>
            </a:r>
            <a:r>
              <a:rPr lang="fr-FR" sz="14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724629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/>
              <a:t>Quels migrants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A4D1C-BD31-CB98-BA86-537C341C0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Femmes</a:t>
            </a:r>
          </a:p>
          <a:p>
            <a:pPr lvl="1"/>
            <a:r>
              <a:rPr lang="fr-FR" dirty="0"/>
              <a:t>En situation de vulnérabilité, souvent primo-arrivantes</a:t>
            </a:r>
          </a:p>
          <a:p>
            <a:pPr lvl="1"/>
            <a:r>
              <a:rPr lang="fr-FR" dirty="0"/>
              <a:t>Travailleuses du sexe</a:t>
            </a:r>
          </a:p>
          <a:p>
            <a:r>
              <a:rPr lang="fr-FR" dirty="0"/>
              <a:t>Les HSH nés à l’étranger</a:t>
            </a:r>
          </a:p>
          <a:p>
            <a:r>
              <a:rPr lang="fr-FR" dirty="0"/>
              <a:t>Les personnes transgenres</a:t>
            </a:r>
          </a:p>
          <a:p>
            <a:r>
              <a:rPr lang="fr-FR" dirty="0"/>
              <a:t>Les Migrants qui « rentrent au pays » </a:t>
            </a:r>
          </a:p>
          <a:p>
            <a:pPr marL="457200" lvl="1" indent="0">
              <a:buNone/>
            </a:pPr>
            <a:r>
              <a:rPr lang="fr-FR" sz="2800" i="1" dirty="0"/>
              <a:t>VFR</a:t>
            </a:r>
            <a:r>
              <a:rPr lang="fr-FR" i="1" dirty="0"/>
              <a:t> : </a:t>
            </a:r>
            <a:r>
              <a:rPr lang="fr-FR" i="1" dirty="0" err="1"/>
              <a:t>Visiting</a:t>
            </a:r>
            <a:r>
              <a:rPr lang="fr-FR" i="1" dirty="0"/>
              <a:t> Friends or Relatives</a:t>
            </a:r>
          </a:p>
          <a:p>
            <a:r>
              <a:rPr lang="fr-FR" dirty="0"/>
              <a:t>Les </a:t>
            </a:r>
            <a:r>
              <a:rPr lang="fr-FR" dirty="0" err="1"/>
              <a:t>Migrant.e.s</a:t>
            </a:r>
            <a:r>
              <a:rPr lang="fr-FR" dirty="0"/>
              <a:t> multipartenaires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BB428-90C0-DC47-A499-FDAB888D1E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5966F56-E3A4-64D4-9EBB-FEFEB4CE19BB}"/>
              </a:ext>
            </a:extLst>
          </p:cNvPr>
          <p:cNvCxnSpPr>
            <a:cxnSpLocks/>
          </p:cNvCxnSpPr>
          <p:nvPr/>
        </p:nvCxnSpPr>
        <p:spPr>
          <a:xfrm>
            <a:off x="602901" y="1416818"/>
            <a:ext cx="584814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Enqûete</a:t>
            </a:r>
            <a:r>
              <a:rPr lang="fr-FR" b="1" dirty="0"/>
              <a:t> 2018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B38B0-76F2-354B-844A-6844031E8E01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9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84C0C6-B76C-034D-9DE5-D819E7E50B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379414"/>
            <a:ext cx="8741793" cy="105584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Pourquoi prévenir le VIH chez les Migrants ?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C751FCFF-F100-B34F-A9CB-37523EE75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120" y="6374391"/>
            <a:ext cx="3397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SpF</a:t>
            </a:r>
            <a:r>
              <a:rPr lang="fr-FR" altLang="fr-FR" sz="1200" dirty="0">
                <a:solidFill>
                  <a:schemeClr val="tx1"/>
                </a:solidFill>
                <a:latin typeface="Palatino Linotype" panose="02040502050505030304" pitchFamily="18" charset="0"/>
              </a:rPr>
              <a:t>-Bulletin de Santé Publique, Décembre 2020</a:t>
            </a: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F9C9C751-3B6F-9F49-AD13-BA61B1F75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03" y="5887367"/>
            <a:ext cx="1354239" cy="7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DD2E47-8ABB-0049-BED5-DBF3CF0C73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210" y="2580633"/>
            <a:ext cx="7339258" cy="4007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8F4706-85FC-8A4D-BAE1-076110CDFF4C}"/>
              </a:ext>
            </a:extLst>
          </p:cNvPr>
          <p:cNvSpPr/>
          <p:nvPr/>
        </p:nvSpPr>
        <p:spPr>
          <a:xfrm>
            <a:off x="636609" y="1581575"/>
            <a:ext cx="106371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Répartition des découvertes de séropositivité VIH par mode de contamination, </a:t>
            </a:r>
          </a:p>
          <a:p>
            <a:r>
              <a:rPr lang="fr-FR" sz="1600" b="1" dirty="0"/>
              <a:t>sexe et pays de naissance, France, </a:t>
            </a:r>
            <a:r>
              <a:rPr lang="fr-FR" sz="1600" b="1" u="sng" dirty="0"/>
              <a:t>J</a:t>
            </a:r>
            <a:r>
              <a:rPr lang="fr-FR" b="1" u="sng" dirty="0"/>
              <a:t>anvier </a:t>
            </a:r>
            <a:r>
              <a:rPr lang="fr-FR" sz="1600" b="1" u="sng" dirty="0"/>
              <a:t>2019-Septembre</a:t>
            </a:r>
            <a:r>
              <a:rPr lang="fr-FR" b="1" u="sng" dirty="0"/>
              <a:t> 2020</a:t>
            </a:r>
            <a:endParaRPr lang="fr-FR" sz="1600" b="1" u="sng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2F281-A276-794E-B3BD-634EB7CE308E}"/>
              </a:ext>
            </a:extLst>
          </p:cNvPr>
          <p:cNvSpPr/>
          <p:nvPr/>
        </p:nvSpPr>
        <p:spPr>
          <a:xfrm>
            <a:off x="2166135" y="2593970"/>
            <a:ext cx="2943028" cy="984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latin typeface="Helvetica" pitchFamily="2" charset="0"/>
              </a:rPr>
              <a:t>La part des personnes nées à l’étranger atteint </a:t>
            </a:r>
            <a:r>
              <a:rPr lang="fr-FR" sz="1600" b="1" dirty="0">
                <a:solidFill>
                  <a:srgbClr val="FF0000"/>
                </a:solidFill>
                <a:latin typeface="Helvetica" pitchFamily="2" charset="0"/>
              </a:rPr>
              <a:t>83% </a:t>
            </a:r>
            <a:r>
              <a:rPr lang="fr-FR" sz="1400" dirty="0">
                <a:latin typeface="Helvetica" pitchFamily="2" charset="0"/>
              </a:rPr>
              <a:t>chez les transgenres </a:t>
            </a:r>
            <a:r>
              <a:rPr lang="fr-FR" sz="1400" dirty="0" err="1">
                <a:latin typeface="Helvetica" pitchFamily="2" charset="0"/>
              </a:rPr>
              <a:t>contaminé·e·s</a:t>
            </a:r>
            <a:r>
              <a:rPr lang="fr-FR" sz="1400" dirty="0">
                <a:latin typeface="Helvetica" pitchFamily="2" charset="0"/>
              </a:rPr>
              <a:t> par rapports sexuels.</a:t>
            </a:r>
          </a:p>
        </p:txBody>
      </p:sp>
      <p:pic>
        <p:nvPicPr>
          <p:cNvPr id="13" name="Graphique 12" descr="Homme et femme avec un remplissage uni">
            <a:extLst>
              <a:ext uri="{FF2B5EF4-FFF2-40B4-BE49-F238E27FC236}">
                <a16:creationId xmlns:a16="http://schemas.microsoft.com/office/drawing/2014/main" id="{6C216192-456A-C74E-AE9D-3B6DFD6757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23775" y="4268972"/>
            <a:ext cx="914400" cy="914400"/>
          </a:xfrm>
          <a:prstGeom prst="rect">
            <a:avLst/>
          </a:prstGeom>
        </p:spPr>
      </p:pic>
      <p:pic>
        <p:nvPicPr>
          <p:cNvPr id="14" name="Graphique 13" descr="Deux hommes avec un remplissage uni">
            <a:extLst>
              <a:ext uri="{FF2B5EF4-FFF2-40B4-BE49-F238E27FC236}">
                <a16:creationId xmlns:a16="http://schemas.microsoft.com/office/drawing/2014/main" id="{22941463-3B1D-9C4E-8BE8-DDE2A8C93E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36715" y="5641146"/>
            <a:ext cx="914400" cy="914400"/>
          </a:xfrm>
          <a:prstGeom prst="rect">
            <a:avLst/>
          </a:prstGeom>
        </p:spPr>
      </p:pic>
      <p:pic>
        <p:nvPicPr>
          <p:cNvPr id="7170" name="Picture 2" descr="Poster « Transgender Toilet Sign Salle de bains », par sweetsixty |  Redbubble">
            <a:extLst>
              <a:ext uri="{FF2B5EF4-FFF2-40B4-BE49-F238E27FC236}">
                <a16:creationId xmlns:a16="http://schemas.microsoft.com/office/drawing/2014/main" id="{B04B0D0C-A21F-9040-B6FB-EF4DB4E5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1294" y="2574524"/>
            <a:ext cx="39964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A7FF9C-519A-B043-A735-6AC51C50FE84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10" idx="3"/>
          </p:cNvCxnSpPr>
          <p:nvPr/>
        </p:nvCxnSpPr>
        <p:spPr>
          <a:xfrm flipV="1">
            <a:off x="5109163" y="3028747"/>
            <a:ext cx="986836" cy="57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9EB7D63-C282-B747-203C-EA5A4AD282DB}"/>
              </a:ext>
            </a:extLst>
          </p:cNvPr>
          <p:cNvCxnSpPr>
            <a:cxnSpLocks/>
          </p:cNvCxnSpPr>
          <p:nvPr/>
        </p:nvCxnSpPr>
        <p:spPr>
          <a:xfrm>
            <a:off x="316099" y="1254372"/>
            <a:ext cx="9586128" cy="285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61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42FF9D8-CE6C-D964-624E-08B3A70FB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05" y="934497"/>
            <a:ext cx="11082495" cy="3496826"/>
          </a:xfrm>
        </p:spPr>
        <p:txBody>
          <a:bodyPr>
            <a:normAutofit/>
          </a:bodyPr>
          <a:lstStyle/>
          <a:p>
            <a:r>
              <a:rPr lang="fr-FR" sz="2600" b="0" i="0" u="none" strike="noStrike" baseline="0" dirty="0">
                <a:latin typeface="Calibri" panose="020F0502020204030204" pitchFamily="34" charset="0"/>
              </a:rPr>
              <a:t>Enquête auprès des prescripteurs </a:t>
            </a:r>
          </a:p>
          <a:p>
            <a:r>
              <a:rPr lang="fr-FR" sz="2600" dirty="0">
                <a:solidFill>
                  <a:srgbClr val="000000"/>
                </a:solidFill>
                <a:latin typeface="Calibri" panose="020F0502020204030204" pitchFamily="34" charset="0"/>
              </a:rPr>
              <a:t>113 répondants, Mars 2018 </a:t>
            </a:r>
          </a:p>
          <a:p>
            <a:r>
              <a:rPr lang="fr-FR" sz="2600" b="0" i="0" u="none" strike="noStrike" baseline="0" dirty="0">
                <a:solidFill>
                  <a:srgbClr val="1F487C"/>
                </a:solidFill>
                <a:latin typeface="Calibri" panose="020F0502020204030204" pitchFamily="34" charset="0"/>
              </a:rPr>
              <a:t>27,4% </a:t>
            </a:r>
            <a:r>
              <a:rPr lang="fr-F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 centres ont </a:t>
            </a:r>
            <a:r>
              <a:rPr lang="fr-FR" sz="2600" b="0" i="0" u="none" strike="noStrike" baseline="0" dirty="0">
                <a:solidFill>
                  <a:srgbClr val="1F487C"/>
                </a:solidFill>
                <a:latin typeface="Calibri" panose="020F0502020204030204" pitchFamily="34" charset="0"/>
              </a:rPr>
              <a:t>évalués </a:t>
            </a:r>
            <a:r>
              <a:rPr lang="fr-F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 personnes migrantes en vue de la prescription d’une PrEP </a:t>
            </a:r>
          </a:p>
          <a:p>
            <a:r>
              <a:rPr lang="fr-FR" sz="2600" b="0" i="0" u="none" strike="noStrike" baseline="0" dirty="0">
                <a:solidFill>
                  <a:srgbClr val="1F487C"/>
                </a:solidFill>
                <a:latin typeface="Calibri" panose="020F0502020204030204" pitchFamily="34" charset="0"/>
              </a:rPr>
              <a:t>23,9% </a:t>
            </a:r>
            <a:r>
              <a:rPr lang="fr-F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 centres ont déjà </a:t>
            </a:r>
            <a:r>
              <a:rPr lang="fr-FR" sz="2600" b="0" i="0" u="none" strike="noStrike" baseline="0" dirty="0">
                <a:solidFill>
                  <a:srgbClr val="1F487C"/>
                </a:solidFill>
                <a:latin typeface="Calibri" panose="020F0502020204030204" pitchFamily="34" charset="0"/>
              </a:rPr>
              <a:t>prescrit </a:t>
            </a:r>
            <a:r>
              <a:rPr lang="fr-FR" sz="2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PrEP à une personne migrante </a:t>
            </a:r>
          </a:p>
          <a:p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*le terme migrant portant à confusion tous les centres n’ont pas répondu pareil, le centre ayant cité 74 personnes migrantes évaluées parlait uniquement d’HSH étrangers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92B3D9-97E3-4D15-C6A4-E4A5B23CDCF9}"/>
              </a:ext>
            </a:extLst>
          </p:cNvPr>
          <p:cNvSpPr txBox="1"/>
          <p:nvPr/>
        </p:nvSpPr>
        <p:spPr>
          <a:xfrm>
            <a:off x="7908052" y="6492875"/>
            <a:ext cx="4137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Vignier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 al.,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Journées PrEP IST 2018 </a:t>
            </a:r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BAFD7-4A92-7607-4628-77CE1AE0FA29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93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AF2C000-A477-1444-9A06-EBF162B0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4099"/>
            <a:ext cx="10058400" cy="78157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PrEP &amp; migrants: Un démarrage difficile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AE3AB699-6BE3-7845-80AC-B6220856452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61726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Espace réservé du contenu 8">
                <a:extLst>
                  <a:ext uri="{FF2B5EF4-FFF2-40B4-BE49-F238E27FC236}">
                    <a16:creationId xmlns:a16="http://schemas.microsoft.com/office/drawing/2014/main" id="{C0931802-81AF-ED45-99DA-9F78FD6122C1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4076700" y="1617262"/>
              <a:ext cx="3602268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Espace réservé du contenu 8">
                <a:extLst>
                  <a:ext uri="{FF2B5EF4-FFF2-40B4-BE49-F238E27FC236}">
                    <a16:creationId xmlns:a16="http://schemas.microsoft.com/office/drawing/2014/main" id="{C0931802-81AF-ED45-99DA-9F78FD6122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6700" y="1617262"/>
                <a:ext cx="3602268" cy="452596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29BB89B0-572B-8E40-BB77-A4B03ECEEBEE}"/>
              </a:ext>
            </a:extLst>
          </p:cNvPr>
          <p:cNvSpPr txBox="1"/>
          <p:nvPr/>
        </p:nvSpPr>
        <p:spPr>
          <a:xfrm>
            <a:off x="218166" y="6126164"/>
            <a:ext cx="3602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Information disponible pour 75% des personnes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E3EA45-9847-3840-8A07-9CDB411F79E0}"/>
              </a:ext>
            </a:extLst>
          </p:cNvPr>
          <p:cNvSpPr txBox="1"/>
          <p:nvPr/>
        </p:nvSpPr>
        <p:spPr>
          <a:xfrm>
            <a:off x="4165328" y="6141471"/>
            <a:ext cx="376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Information disponible pour 44% des personnes rapportées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1890D-621D-4B42-8176-71B45FBE0D95}"/>
              </a:ext>
            </a:extLst>
          </p:cNvPr>
          <p:cNvSpPr txBox="1"/>
          <p:nvPr/>
        </p:nvSpPr>
        <p:spPr>
          <a:xfrm>
            <a:off x="900753" y="1101777"/>
            <a:ext cx="107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Enquête auprès des prescripteurs 2018: nombre de personnes nées à l’étranger évalué pour la PrEP</a:t>
            </a:r>
          </a:p>
        </p:txBody>
      </p:sp>
      <p:graphicFrame>
        <p:nvGraphicFramePr>
          <p:cNvPr id="11" name="Espace réservé du contenu 5">
            <a:extLst>
              <a:ext uri="{FF2B5EF4-FFF2-40B4-BE49-F238E27FC236}">
                <a16:creationId xmlns:a16="http://schemas.microsoft.com/office/drawing/2014/main" id="{09DC7BC7-2E9A-3541-92A5-8DF0D5BB593B}"/>
              </a:ext>
            </a:extLst>
          </p:cNvPr>
          <p:cNvGraphicFramePr>
            <a:graphicFrameLocks/>
          </p:cNvGraphicFramePr>
          <p:nvPr/>
        </p:nvGraphicFramePr>
        <p:xfrm>
          <a:off x="7717069" y="1681808"/>
          <a:ext cx="43202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F6FED40-1C98-4F47-BE73-4E4AC7410C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4F1C75-4A4A-2717-E14D-B4380D03FB4F}"/>
              </a:ext>
            </a:extLst>
          </p:cNvPr>
          <p:cNvSpPr txBox="1"/>
          <p:nvPr/>
        </p:nvSpPr>
        <p:spPr>
          <a:xfrm>
            <a:off x="7908052" y="6492875"/>
            <a:ext cx="4137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fr-F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Vignier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6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et al., </a:t>
            </a:r>
            <a:r>
              <a:rPr lang="fr-F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Journées PrEP IST 2018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894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3272" y="954284"/>
            <a:ext cx="10513106" cy="2943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Etude des pratiques </a:t>
            </a:r>
            <a:b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5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EAFCFC-1D74-4C7D-BDFC-973E34885D01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73105B-359B-E485-9DA8-361647643949}"/>
              </a:ext>
            </a:extLst>
          </p:cNvPr>
          <p:cNvSpPr txBox="1"/>
          <p:nvPr/>
        </p:nvSpPr>
        <p:spPr>
          <a:xfrm>
            <a:off x="899160" y="784386"/>
            <a:ext cx="91897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Questionnaire diffusé sur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WhatsApp Santé Sexuelle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Infectiologie.com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Partenaires connus impliqués en Santé Sexuelle</a:t>
            </a:r>
          </a:p>
          <a:p>
            <a:pPr lvl="1"/>
            <a:endParaRPr lang="fr-FR" sz="1200" dirty="0"/>
          </a:p>
          <a:p>
            <a:r>
              <a:rPr lang="fr-FR" sz="3200" dirty="0"/>
              <a:t>Novembre – Décembre 2021</a:t>
            </a:r>
          </a:p>
          <a:p>
            <a:endParaRPr lang="fr-FR" sz="1200" dirty="0"/>
          </a:p>
          <a:p>
            <a:r>
              <a:rPr lang="fr-FR" sz="3200" u="sng" dirty="0"/>
              <a:t>Evaluant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Les files actives de prescriptions de la PrEP chez les migrants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Les obstacles de prescription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502E6C-0655-9BA5-CC68-2433EF9565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11714"/>
            <a:ext cx="1425742" cy="10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EAFCFC-1D74-4C7D-BDFC-973E34885D01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57A82A-A1D9-D1D8-897B-DAADA2F9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387" y="3338826"/>
            <a:ext cx="3929805" cy="30796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6FB7C1-809B-B9C3-CBE9-4E3BC6CA1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556" y="3338826"/>
            <a:ext cx="3299444" cy="325794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B608AB6-6B2E-D871-6D18-AB8B59B2EDFD}"/>
              </a:ext>
            </a:extLst>
          </p:cNvPr>
          <p:cNvSpPr txBox="1"/>
          <p:nvPr/>
        </p:nvSpPr>
        <p:spPr>
          <a:xfrm>
            <a:off x="291912" y="1045890"/>
            <a:ext cx="45751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u="sng" dirty="0"/>
              <a:t>Résultats</a:t>
            </a:r>
          </a:p>
          <a:p>
            <a:endParaRPr lang="fr-FR" sz="28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60 répondants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Distribution Géographique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Ile-de-France : 38%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Outre-Mer : 8%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/>
              <a:t>Type de lieu de consultation</a:t>
            </a:r>
          </a:p>
          <a:p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/>
              <a:t>Majorité de services de Maladies Infectieuses </a:t>
            </a:r>
            <a:r>
              <a:rPr lang="fr-FR" sz="2000" i="1" dirty="0"/>
              <a:t>(Infectiologie.com</a:t>
            </a:r>
            <a:r>
              <a:rPr lang="fr-FR" i="1" dirty="0"/>
              <a:t>)</a:t>
            </a:r>
            <a:endParaRPr lang="fr-FR" sz="20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32A38A-6FCA-8002-38A0-AE928CCAA13B}"/>
              </a:ext>
            </a:extLst>
          </p:cNvPr>
          <p:cNvSpPr txBox="1"/>
          <p:nvPr/>
        </p:nvSpPr>
        <p:spPr>
          <a:xfrm>
            <a:off x="6402240" y="2506110"/>
            <a:ext cx="5337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Lieu (principal) de consultation</a:t>
            </a:r>
          </a:p>
        </p:txBody>
      </p:sp>
    </p:spTree>
    <p:extLst>
      <p:ext uri="{BB962C8B-B14F-4D97-AF65-F5344CB8AC3E}">
        <p14:creationId xmlns:p14="http://schemas.microsoft.com/office/powerpoint/2010/main" val="4265250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EAFCFC-1D74-4C7D-BDFC-973E34885D01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57A82A-A1D9-D1D8-897B-DAADA2F9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9" y="2561280"/>
            <a:ext cx="4763775" cy="34186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C8965D4-CAAE-F25D-0069-F9D980A6990A}"/>
              </a:ext>
            </a:extLst>
          </p:cNvPr>
          <p:cNvSpPr txBox="1"/>
          <p:nvPr/>
        </p:nvSpPr>
        <p:spPr>
          <a:xfrm>
            <a:off x="381000" y="940803"/>
            <a:ext cx="5359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Avez-vous déjà </a:t>
            </a:r>
            <a:r>
              <a:rPr lang="fr-FR" sz="2400" b="1" u="sng" dirty="0">
                <a:solidFill>
                  <a:srgbClr val="0070C0"/>
                </a:solidFill>
              </a:rPr>
              <a:t>pensé</a:t>
            </a:r>
            <a:r>
              <a:rPr lang="fr-FR" sz="2400" b="1" dirty="0"/>
              <a:t> à prescrire la PrEP </a:t>
            </a:r>
          </a:p>
          <a:p>
            <a:r>
              <a:rPr lang="fr-FR" sz="2400" b="1" dirty="0"/>
              <a:t>à </a:t>
            </a:r>
            <a:r>
              <a:rPr lang="fr-FR" sz="2400" b="1" dirty="0" err="1"/>
              <a:t>un.e</a:t>
            </a:r>
            <a:r>
              <a:rPr lang="fr-FR" sz="2400" b="1" dirty="0"/>
              <a:t> </a:t>
            </a:r>
            <a:r>
              <a:rPr lang="fr-FR" sz="2400" b="1" dirty="0" err="1"/>
              <a:t>migrant.e</a:t>
            </a:r>
            <a:r>
              <a:rPr lang="fr-FR" sz="2400" b="1" dirty="0"/>
              <a:t>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56105F-B0F9-57A8-62F2-BA849190C1F1}"/>
              </a:ext>
            </a:extLst>
          </p:cNvPr>
          <p:cNvSpPr txBox="1"/>
          <p:nvPr/>
        </p:nvSpPr>
        <p:spPr>
          <a:xfrm>
            <a:off x="6690360" y="959913"/>
            <a:ext cx="5120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Avez-vous déjà </a:t>
            </a:r>
            <a:r>
              <a:rPr lang="fr-FR" sz="2400" b="1" u="sng" dirty="0">
                <a:solidFill>
                  <a:srgbClr val="0070C0"/>
                </a:solidFill>
              </a:rPr>
              <a:t>initié</a:t>
            </a:r>
            <a:r>
              <a:rPr lang="fr-FR" sz="2400" b="1" dirty="0"/>
              <a:t> ou </a:t>
            </a:r>
            <a:r>
              <a:rPr lang="fr-FR" sz="2400" b="1" u="sng" dirty="0" err="1">
                <a:solidFill>
                  <a:srgbClr val="0070C0"/>
                </a:solidFill>
              </a:rPr>
              <a:t>renouvellé</a:t>
            </a:r>
            <a:r>
              <a:rPr lang="fr-FR" sz="2400" b="1" dirty="0"/>
              <a:t> une PrEP chez </a:t>
            </a:r>
            <a:r>
              <a:rPr lang="fr-FR" sz="2400" b="1" dirty="0" err="1"/>
              <a:t>un.e</a:t>
            </a:r>
            <a:r>
              <a:rPr lang="fr-FR" sz="2400" b="1" dirty="0"/>
              <a:t> </a:t>
            </a:r>
            <a:r>
              <a:rPr lang="fr-FR" sz="2400" b="1" dirty="0" err="1"/>
              <a:t>migrant.e</a:t>
            </a:r>
            <a:r>
              <a:rPr lang="fr-FR" sz="2400" b="1" dirty="0"/>
              <a:t>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2C7BE8-FC84-6919-3D73-4584BCEF2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440" y="2724295"/>
            <a:ext cx="4130040" cy="2963890"/>
          </a:xfrm>
          <a:prstGeom prst="rect">
            <a:avLst/>
          </a:prstGeom>
        </p:spPr>
      </p:pic>
      <p:sp>
        <p:nvSpPr>
          <p:cNvPr id="9" name="Flèche : droite à entaille 8">
            <a:extLst>
              <a:ext uri="{FF2B5EF4-FFF2-40B4-BE49-F238E27FC236}">
                <a16:creationId xmlns:a16="http://schemas.microsoft.com/office/drawing/2014/main" id="{4F887F1E-C95D-0A28-D401-4143E344DFEB}"/>
              </a:ext>
            </a:extLst>
          </p:cNvPr>
          <p:cNvSpPr/>
          <p:nvPr/>
        </p:nvSpPr>
        <p:spPr>
          <a:xfrm>
            <a:off x="4885695" y="3718560"/>
            <a:ext cx="1941825" cy="487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90BB78C-4CD8-6703-4F16-D189BCA55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647" y="5571811"/>
            <a:ext cx="1557492" cy="7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4DFC373-CAC8-70F7-AAFF-870549D1A71B}"/>
              </a:ext>
            </a:extLst>
          </p:cNvPr>
          <p:cNvSpPr txBox="1"/>
          <p:nvPr/>
        </p:nvSpPr>
        <p:spPr>
          <a:xfrm>
            <a:off x="1809171" y="773854"/>
            <a:ext cx="92688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A combien de migrant.es estimez-vous avoir prescrit la PrEP sur les 3 dernières années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79FA1-1C65-AC31-2C1E-41B8FD1165D1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6C6EFA8-872F-7080-CCDA-3C6D113EB619}"/>
              </a:ext>
            </a:extLst>
          </p:cNvPr>
          <p:cNvGrpSpPr/>
          <p:nvPr/>
        </p:nvGrpSpPr>
        <p:grpSpPr>
          <a:xfrm>
            <a:off x="3547675" y="2448694"/>
            <a:ext cx="5141036" cy="3471042"/>
            <a:chOff x="1923100" y="2057400"/>
            <a:chExt cx="3136580" cy="186380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8F8B79D-3A19-64F3-99C1-5DD6F2B92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2160" y="2057400"/>
              <a:ext cx="3017520" cy="186380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D4009FD-F6DF-D02A-7872-AA2C179D1CE0}"/>
                </a:ext>
              </a:extLst>
            </p:cNvPr>
            <p:cNvSpPr txBox="1"/>
            <p:nvPr/>
          </p:nvSpPr>
          <p:spPr>
            <a:xfrm>
              <a:off x="2042160" y="2115943"/>
              <a:ext cx="374904" cy="1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&lt; 5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4C12C25-9379-2BEE-09DD-0C0C770340C5}"/>
                </a:ext>
              </a:extLst>
            </p:cNvPr>
            <p:cNvSpPr txBox="1"/>
            <p:nvPr/>
          </p:nvSpPr>
          <p:spPr>
            <a:xfrm>
              <a:off x="2046443" y="2476262"/>
              <a:ext cx="298704" cy="132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/>
                <a:t>5-20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8EFA0A3-27B6-7667-7C93-13A9E22F48C8}"/>
                </a:ext>
              </a:extLst>
            </p:cNvPr>
            <p:cNvSpPr txBox="1"/>
            <p:nvPr/>
          </p:nvSpPr>
          <p:spPr>
            <a:xfrm>
              <a:off x="1979489" y="2781097"/>
              <a:ext cx="374904" cy="132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/>
                <a:t>21-50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5DC7C5A-1268-E9B8-E2AD-B4BA7D6F7C24}"/>
                </a:ext>
              </a:extLst>
            </p:cNvPr>
            <p:cNvSpPr txBox="1"/>
            <p:nvPr/>
          </p:nvSpPr>
          <p:spPr>
            <a:xfrm>
              <a:off x="1923100" y="3085428"/>
              <a:ext cx="487680" cy="132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/>
                <a:t>50-100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4B4DD31-495C-CDC3-A6B2-D018A5F2B2A2}"/>
                </a:ext>
              </a:extLst>
            </p:cNvPr>
            <p:cNvSpPr txBox="1"/>
            <p:nvPr/>
          </p:nvSpPr>
          <p:spPr>
            <a:xfrm>
              <a:off x="1964096" y="3367665"/>
              <a:ext cx="376768" cy="132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/>
                <a:t>&gt; 100</a:t>
              </a:r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BE6570D-0727-3263-9A2E-14F48182EA7A}"/>
              </a:ext>
            </a:extLst>
          </p:cNvPr>
          <p:cNvSpPr/>
          <p:nvPr/>
        </p:nvSpPr>
        <p:spPr>
          <a:xfrm>
            <a:off x="4780324" y="4852818"/>
            <a:ext cx="949145" cy="3882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Guyane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0DE7C3-2F74-2AFC-7CEB-276D002E1201}"/>
              </a:ext>
            </a:extLst>
          </p:cNvPr>
          <p:cNvSpPr txBox="1"/>
          <p:nvPr/>
        </p:nvSpPr>
        <p:spPr>
          <a:xfrm>
            <a:off x="4292582" y="5928417"/>
            <a:ext cx="43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Majoritairement « anecdotique »</a:t>
            </a:r>
          </a:p>
        </p:txBody>
      </p:sp>
    </p:spTree>
    <p:extLst>
      <p:ext uri="{BB962C8B-B14F-4D97-AF65-F5344CB8AC3E}">
        <p14:creationId xmlns:p14="http://schemas.microsoft.com/office/powerpoint/2010/main" val="33092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D214A-68E3-6ED4-FA01-9E74CC271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HSH nés à l’étranger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73% </a:t>
            </a:r>
          </a:p>
          <a:p>
            <a:pPr lvl="1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 51% des répondant : majorité des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PrEPeurs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migrants</a:t>
            </a:r>
          </a:p>
          <a:p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Femmes migrantes ayant des rapports transactionnels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66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au moins une fois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Migrant.e.s</a:t>
            </a:r>
            <a:r>
              <a:rPr lang="fr-F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multipartenaires </a:t>
            </a: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38%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moins une fois</a:t>
            </a:r>
          </a:p>
          <a:p>
            <a:r>
              <a:rPr lang="fr-FR" sz="24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Migrant.e.s</a:t>
            </a:r>
            <a:r>
              <a:rPr lang="fr-F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en situation de vulnérabilité </a:t>
            </a: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34%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moins une fois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3894C-D708-5B6D-ECC9-BE48B99E25D5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60A0E9-7166-6372-BDC5-04709FA74996}"/>
              </a:ext>
            </a:extLst>
          </p:cNvPr>
          <p:cNvSpPr txBox="1"/>
          <p:nvPr/>
        </p:nvSpPr>
        <p:spPr>
          <a:xfrm>
            <a:off x="838200" y="851575"/>
            <a:ext cx="8965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/>
            </a:lvl1pPr>
          </a:lstStyle>
          <a:p>
            <a:pPr algn="l"/>
            <a:r>
              <a:rPr lang="fr-FR" dirty="0"/>
              <a:t>Catégories de migrants pour lesquels on prescrit la PrEP</a:t>
            </a:r>
          </a:p>
        </p:txBody>
      </p:sp>
    </p:spTree>
    <p:extLst>
      <p:ext uri="{BB962C8B-B14F-4D97-AF65-F5344CB8AC3E}">
        <p14:creationId xmlns:p14="http://schemas.microsoft.com/office/powerpoint/2010/main" val="856839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FDA5FD5-7452-4536-A8C5-659651C46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86971"/>
              </p:ext>
            </p:extLst>
          </p:nvPr>
        </p:nvGraphicFramePr>
        <p:xfrm>
          <a:off x="863386" y="1274460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F69B912-2DD1-4C56-B98E-9B8FBCAC4D62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4790F9-C099-C603-50B6-661078743002}"/>
              </a:ext>
            </a:extLst>
          </p:cNvPr>
          <p:cNvSpPr txBox="1"/>
          <p:nvPr/>
        </p:nvSpPr>
        <p:spPr>
          <a:xfrm>
            <a:off x="1176759" y="594467"/>
            <a:ext cx="9838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Files actives moyennes de </a:t>
            </a:r>
            <a:r>
              <a:rPr lang="fr-FR" sz="2800" b="1" dirty="0" err="1"/>
              <a:t>PrEPeurs</a:t>
            </a:r>
            <a:r>
              <a:rPr lang="fr-FR" sz="2800" b="1" dirty="0"/>
              <a:t> migrants</a:t>
            </a:r>
          </a:p>
        </p:txBody>
      </p:sp>
    </p:spTree>
    <p:extLst>
      <p:ext uri="{BB962C8B-B14F-4D97-AF65-F5344CB8AC3E}">
        <p14:creationId xmlns:p14="http://schemas.microsoft.com/office/powerpoint/2010/main" val="936138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4A88D8-3B0B-DF29-E1B1-19D86CCED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52" y="2033259"/>
            <a:ext cx="3712165" cy="31617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B52B687-128F-DB25-D509-C90A4878A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002" y="2187947"/>
            <a:ext cx="3753225" cy="30070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9C8A41-4837-6830-AC1E-AFBDE8933A3B}"/>
              </a:ext>
            </a:extLst>
          </p:cNvPr>
          <p:cNvSpPr txBox="1"/>
          <p:nvPr/>
        </p:nvSpPr>
        <p:spPr>
          <a:xfrm>
            <a:off x="6096001" y="544414"/>
            <a:ext cx="6154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Selon vous est-ce plus difficile d’initier / suivre une PrEP chez une femme migrante par rapport à un homme migrant hétérosexuel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F0C5AC-D62E-C742-CA52-322CBB433ADE}"/>
              </a:ext>
            </a:extLst>
          </p:cNvPr>
          <p:cNvSpPr txBox="1"/>
          <p:nvPr/>
        </p:nvSpPr>
        <p:spPr>
          <a:xfrm>
            <a:off x="393393" y="594432"/>
            <a:ext cx="5337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Avez-vous déjà prescrit une PrEP chez une femme migrante ?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E7ED9C3-307C-E0BB-A334-73D77ABCFB27}"/>
              </a:ext>
            </a:extLst>
          </p:cNvPr>
          <p:cNvCxnSpPr>
            <a:cxnSpLocks/>
          </p:cNvCxnSpPr>
          <p:nvPr/>
        </p:nvCxnSpPr>
        <p:spPr>
          <a:xfrm>
            <a:off x="5730909" y="544414"/>
            <a:ext cx="0" cy="4911841"/>
          </a:xfrm>
          <a:prstGeom prst="line">
            <a:avLst/>
          </a:prstGeom>
          <a:ln w="38100">
            <a:solidFill>
              <a:srgbClr val="1C3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B4021E7-04AD-D308-1776-AD562DCB30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607" y="5323851"/>
            <a:ext cx="1557492" cy="7536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A5EC43-1399-8105-051B-F9AA1C0644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7157" y="5357244"/>
            <a:ext cx="1557492" cy="9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1645D2-8797-E447-8CE1-27D12BAB52E5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3365F69-C73B-D5D7-9760-60F2EA0435D1}"/>
              </a:ext>
            </a:extLst>
          </p:cNvPr>
          <p:cNvGrpSpPr/>
          <p:nvPr/>
        </p:nvGrpSpPr>
        <p:grpSpPr>
          <a:xfrm>
            <a:off x="5621009" y="1876882"/>
            <a:ext cx="5775766" cy="4316354"/>
            <a:chOff x="5339851" y="1876882"/>
            <a:chExt cx="5775766" cy="431635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834"/>
            <a:stretch/>
          </p:blipFill>
          <p:spPr>
            <a:xfrm>
              <a:off x="5621009" y="2395120"/>
              <a:ext cx="5494608" cy="37981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ZoneTexte 2"/>
            <p:cNvSpPr txBox="1"/>
            <p:nvPr/>
          </p:nvSpPr>
          <p:spPr>
            <a:xfrm>
              <a:off x="5339851" y="1876882"/>
              <a:ext cx="577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Données de l’étude </a:t>
              </a:r>
              <a:r>
                <a:rPr lang="fr-FR" b="1" dirty="0"/>
                <a:t>PARCOURS </a:t>
              </a:r>
              <a:r>
                <a:rPr lang="fr-FR" dirty="0"/>
                <a:t>(2012-2013)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1384E88-AC77-1E44-BEA0-0CD0A2CBABBF}"/>
              </a:ext>
            </a:extLst>
          </p:cNvPr>
          <p:cNvSpPr/>
          <p:nvPr/>
        </p:nvSpPr>
        <p:spPr>
          <a:xfrm>
            <a:off x="7588689" y="6342142"/>
            <a:ext cx="460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Gosselin </a:t>
            </a:r>
            <a:r>
              <a:rPr lang="fr-FR" sz="1600" i="1" dirty="0"/>
              <a:t>et al.</a:t>
            </a:r>
            <a:r>
              <a:rPr lang="fr-FR" sz="1600" dirty="0"/>
              <a:t> </a:t>
            </a:r>
            <a:r>
              <a:rPr lang="fr-FR" sz="1600" dirty="0" err="1"/>
              <a:t>Sexually</a:t>
            </a:r>
            <a:r>
              <a:rPr lang="fr-FR" sz="1600" dirty="0"/>
              <a:t> </a:t>
            </a:r>
            <a:r>
              <a:rPr lang="fr-FR" sz="1600" dirty="0" err="1"/>
              <a:t>Transmitted</a:t>
            </a:r>
            <a:r>
              <a:rPr lang="fr-FR" sz="1600" dirty="0"/>
              <a:t> Infections (2019)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1C64D5-2124-4A99-4D8A-9B1486BACFCA}"/>
              </a:ext>
            </a:extLst>
          </p:cNvPr>
          <p:cNvSpPr txBox="1"/>
          <p:nvPr/>
        </p:nvSpPr>
        <p:spPr>
          <a:xfrm>
            <a:off x="542145" y="664764"/>
            <a:ext cx="7234177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/>
              <a:t>Acquisition du VIH chez les migrants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F86A06-B7B0-2674-663D-C25911C72BF3}"/>
              </a:ext>
            </a:extLst>
          </p:cNvPr>
          <p:cNvSpPr txBox="1"/>
          <p:nvPr/>
        </p:nvSpPr>
        <p:spPr>
          <a:xfrm>
            <a:off x="675876" y="2129467"/>
            <a:ext cx="4492037" cy="294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Avant l’arrivée en France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Dans les 6 premières années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Et même 6 ans après l’arrivée en France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7EDB64F-D9A5-8175-9E45-E9EF94E24221}"/>
              </a:ext>
            </a:extLst>
          </p:cNvPr>
          <p:cNvCxnSpPr>
            <a:cxnSpLocks/>
          </p:cNvCxnSpPr>
          <p:nvPr/>
        </p:nvCxnSpPr>
        <p:spPr>
          <a:xfrm>
            <a:off x="432079" y="1336432"/>
            <a:ext cx="7676941" cy="285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74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64F4331-0FDF-695E-3563-F8E6E933D384}"/>
              </a:ext>
            </a:extLst>
          </p:cNvPr>
          <p:cNvSpPr txBox="1"/>
          <p:nvPr/>
        </p:nvSpPr>
        <p:spPr>
          <a:xfrm>
            <a:off x="1319514" y="1240074"/>
            <a:ext cx="9271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La PrEP chez les migrants est-elle facile à mettre en œuvre 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51992CF-0D20-8DB9-9485-2085EA0D853F}"/>
              </a:ext>
            </a:extLst>
          </p:cNvPr>
          <p:cNvGrpSpPr/>
          <p:nvPr/>
        </p:nvGrpSpPr>
        <p:grpSpPr>
          <a:xfrm>
            <a:off x="2878603" y="2476982"/>
            <a:ext cx="5339422" cy="2498973"/>
            <a:chOff x="7228839" y="2588762"/>
            <a:chExt cx="4566697" cy="194259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3908DC9-B2D9-19E9-EA09-440D656F2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1759" y="2588762"/>
              <a:ext cx="2793777" cy="194259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D0C7FAE-F176-7114-F4B7-7E44EB65B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8839" y="2654285"/>
              <a:ext cx="1772920" cy="161198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864B8E9-FCAA-C150-5124-8E7BC61058C7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5A9EDD6-C9D7-7E4A-C515-9F55D446B38F}"/>
              </a:ext>
            </a:extLst>
          </p:cNvPr>
          <p:cNvSpPr/>
          <p:nvPr/>
        </p:nvSpPr>
        <p:spPr>
          <a:xfrm>
            <a:off x="2878603" y="3310360"/>
            <a:ext cx="5524617" cy="12384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C2287668-D34A-0EBD-CA43-90BDCD2787E9}"/>
              </a:ext>
            </a:extLst>
          </p:cNvPr>
          <p:cNvSpPr/>
          <p:nvPr/>
        </p:nvSpPr>
        <p:spPr>
          <a:xfrm>
            <a:off x="8299048" y="2561271"/>
            <a:ext cx="254643" cy="66300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E0D951-0F98-1156-C2BF-52EE2CE0F023}"/>
              </a:ext>
            </a:extLst>
          </p:cNvPr>
          <p:cNvSpPr txBox="1"/>
          <p:nvPr/>
        </p:nvSpPr>
        <p:spPr>
          <a:xfrm>
            <a:off x="8704162" y="2708108"/>
            <a:ext cx="77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7422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8DC0BC2-E321-0303-C648-F8E7558C5FF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09418380"/>
              </p:ext>
            </p:extLst>
          </p:nvPr>
        </p:nvGraphicFramePr>
        <p:xfrm>
          <a:off x="1655180" y="2013995"/>
          <a:ext cx="3333509" cy="4001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3768">
                  <a:extLst>
                    <a:ext uri="{9D8B030D-6E8A-4147-A177-3AD203B41FA5}">
                      <a16:colId xmlns:a16="http://schemas.microsoft.com/office/drawing/2014/main" val="3139965641"/>
                    </a:ext>
                  </a:extLst>
                </a:gridCol>
                <a:gridCol w="579741">
                  <a:extLst>
                    <a:ext uri="{9D8B030D-6E8A-4147-A177-3AD203B41FA5}">
                      <a16:colId xmlns:a16="http://schemas.microsoft.com/office/drawing/2014/main" val="3076149786"/>
                    </a:ext>
                  </a:extLst>
                </a:gridCol>
              </a:tblGrid>
              <a:tr h="419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Difficile à aborder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2816327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Difficile à expliquer à la personne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45155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Obstacle de la langue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551232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Absence de couverture sociale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096975"/>
                  </a:ext>
                </a:extLst>
              </a:tr>
              <a:tr h="31325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Pas une préoccupation pour la personne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2626364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Crainte d'une inobervance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4416775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Manque de temps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371415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Manque de personnel dédié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7599033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Prise quotidienne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0772755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Manque d'efficacité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4772966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Manque de formation du prescripteur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301966"/>
                  </a:ext>
                </a:extLst>
              </a:tr>
              <a:tr h="3268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Autre cause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4249030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23908DC9-B2D9-19E9-EA09-440D656F2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738" y="2141317"/>
            <a:ext cx="5269840" cy="46877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C497-6247-D193-3C59-578D687425AA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99A502-AC49-DAB4-EFC8-42624ED260B0}"/>
              </a:ext>
            </a:extLst>
          </p:cNvPr>
          <p:cNvSpPr txBox="1"/>
          <p:nvPr/>
        </p:nvSpPr>
        <p:spPr>
          <a:xfrm>
            <a:off x="1319514" y="793978"/>
            <a:ext cx="98384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Quels obstacles citeriez-vous face à l'instauration d'une PrEP chez </a:t>
            </a:r>
            <a:r>
              <a:rPr lang="fr-FR" sz="2800" b="1" dirty="0" err="1"/>
              <a:t>un.e</a:t>
            </a:r>
            <a:r>
              <a:rPr lang="fr-FR" sz="2800" b="1" dirty="0"/>
              <a:t> </a:t>
            </a:r>
            <a:r>
              <a:rPr lang="fr-FR" sz="2800" b="1" dirty="0" err="1"/>
              <a:t>migrant.e</a:t>
            </a:r>
            <a:r>
              <a:rPr lang="fr-FR" sz="2800" b="1" dirty="0"/>
              <a:t> 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BE08FD5-F007-BB80-5B21-9640969C31C3}"/>
              </a:ext>
            </a:extLst>
          </p:cNvPr>
          <p:cNvSpPr/>
          <p:nvPr/>
        </p:nvSpPr>
        <p:spPr>
          <a:xfrm>
            <a:off x="1382850" y="3437651"/>
            <a:ext cx="8062092" cy="311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3A286B1-58CE-AA3E-BD3C-F32CF95799F8}"/>
              </a:ext>
            </a:extLst>
          </p:cNvPr>
          <p:cNvSpPr/>
          <p:nvPr/>
        </p:nvSpPr>
        <p:spPr>
          <a:xfrm>
            <a:off x="1382850" y="2796515"/>
            <a:ext cx="8162728" cy="3205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3A6D444-175B-2EB6-15DE-91C50E6E31F4}"/>
              </a:ext>
            </a:extLst>
          </p:cNvPr>
          <p:cNvSpPr/>
          <p:nvPr/>
        </p:nvSpPr>
        <p:spPr>
          <a:xfrm>
            <a:off x="1382850" y="3117083"/>
            <a:ext cx="2892888" cy="311500"/>
          </a:xfrm>
          <a:prstGeom prst="roundRect">
            <a:avLst/>
          </a:prstGeom>
          <a:solidFill>
            <a:srgbClr val="FF0000">
              <a:alpha val="36078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56C11CA-CF18-5168-255D-D5905785B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263659"/>
              </p:ext>
            </p:extLst>
          </p:nvPr>
        </p:nvGraphicFramePr>
        <p:xfrm>
          <a:off x="19291" y="2164466"/>
          <a:ext cx="11690429" cy="48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86A1260-B703-F757-1C6D-843EA1E45839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2C9E91-16EF-40A0-5403-35D8B618AE9F}"/>
              </a:ext>
            </a:extLst>
          </p:cNvPr>
          <p:cNvSpPr txBox="1"/>
          <p:nvPr/>
        </p:nvSpPr>
        <p:spPr>
          <a:xfrm>
            <a:off x="1279002" y="805552"/>
            <a:ext cx="9821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Selon vous, quelles mesures faciliteraient l'initiation d'une PrEP chez </a:t>
            </a:r>
            <a:r>
              <a:rPr lang="fr-FR" sz="2800" b="1" dirty="0" err="1"/>
              <a:t>un.e</a:t>
            </a:r>
            <a:r>
              <a:rPr lang="fr-FR" sz="2800" b="1" dirty="0"/>
              <a:t> </a:t>
            </a:r>
            <a:r>
              <a:rPr lang="fr-FR" sz="2800" b="1" dirty="0" err="1"/>
              <a:t>migrant.e</a:t>
            </a:r>
            <a:r>
              <a:rPr lang="fr-FR" sz="28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1848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EA4D1C-BD31-CB98-BA86-537C341C0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Progression de la prescription de la PrEP chez les migrants</a:t>
            </a:r>
          </a:p>
          <a:p>
            <a:pPr lvl="1"/>
            <a:r>
              <a:rPr lang="fr-FR" dirty="0"/>
              <a:t>70% vs. 24%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Principale cible HSH nés à l’étranger</a:t>
            </a:r>
          </a:p>
          <a:p>
            <a:r>
              <a:rPr lang="fr-FR" dirty="0"/>
              <a:t>Quid des autres </a:t>
            </a:r>
            <a:r>
              <a:rPr lang="fr-FR" i="1" dirty="0"/>
              <a:t>populations clés 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Certains obstacles ne devraient pas exister…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BB428-90C0-DC47-A499-FDAB888D1E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D70A905-1B60-7B93-DC26-DBD03F18C11F}"/>
              </a:ext>
            </a:extLst>
          </p:cNvPr>
          <p:cNvCxnSpPr>
            <a:cxnSpLocks/>
          </p:cNvCxnSpPr>
          <p:nvPr/>
        </p:nvCxnSpPr>
        <p:spPr>
          <a:xfrm>
            <a:off x="602901" y="1416818"/>
            <a:ext cx="584814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29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7E9D2-C297-9EAD-B3B8-32612677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Limites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63201-3481-FAE7-DD54-1D6D4DE3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Moins de 100 répondants mais principaux réseaux respectés</a:t>
            </a:r>
          </a:p>
          <a:p>
            <a:r>
              <a:rPr lang="fr-FR" dirty="0"/>
              <a:t>Beaucoup de services hospitaliers</a:t>
            </a:r>
          </a:p>
          <a:p>
            <a:r>
              <a:rPr lang="fr-FR" dirty="0"/>
              <a:t>Peu de médecins généralistes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CDD49-9280-7F85-F200-F4C90DC3D37F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367240-7D3F-045C-D2B0-2AEE8023583C}"/>
              </a:ext>
            </a:extLst>
          </p:cNvPr>
          <p:cNvCxnSpPr>
            <a:cxnSpLocks/>
          </p:cNvCxnSpPr>
          <p:nvPr/>
        </p:nvCxnSpPr>
        <p:spPr>
          <a:xfrm>
            <a:off x="602901" y="1416818"/>
            <a:ext cx="340639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67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7E9D2-C297-9EAD-B3B8-32612677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63201-3481-FAE7-DD54-1D6D4DE3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Evaluation (fin) 2021 de la PrEP chez les migrants</a:t>
            </a:r>
          </a:p>
          <a:p>
            <a:r>
              <a:rPr lang="fr-FR" dirty="0"/>
              <a:t>Trop lente progression</a:t>
            </a:r>
          </a:p>
          <a:p>
            <a:r>
              <a:rPr lang="fr-FR" dirty="0"/>
              <a:t>Comment augmenter l'accès à une prévention combinée du </a:t>
            </a:r>
            <a:r>
              <a:rPr lang="fr-FR"/>
              <a:t>VIH </a:t>
            </a:r>
            <a:r>
              <a:rPr lang="fr-FR" smtClean="0"/>
              <a:t>?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CDD49-9280-7F85-F200-F4C90DC3D37F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367240-7D3F-045C-D2B0-2AEE8023583C}"/>
              </a:ext>
            </a:extLst>
          </p:cNvPr>
          <p:cNvCxnSpPr>
            <a:cxnSpLocks/>
          </p:cNvCxnSpPr>
          <p:nvPr/>
        </p:nvCxnSpPr>
        <p:spPr>
          <a:xfrm>
            <a:off x="602901" y="1416818"/>
            <a:ext cx="340639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70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BB38B0-76F2-354B-844A-6844031E8E01}"/>
              </a:ext>
            </a:extLst>
          </p:cNvPr>
          <p:cNvSpPr/>
          <p:nvPr/>
        </p:nvSpPr>
        <p:spPr>
          <a:xfrm>
            <a:off x="0" y="0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5A382C-9166-48E6-BAF9-1FC89E6C9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15" y="766864"/>
            <a:ext cx="7212169" cy="53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5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6BEFA3-9CC9-EF8E-D4C0-BB0814CD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5" y="698060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F1458E-2574-8002-63C8-CF4CA2784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38" y="190917"/>
            <a:ext cx="4310041" cy="62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0791692-437C-4422-803B-27295381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de faible prescription de la PrEP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5A753F5E-A5AC-477F-99AC-A71326939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226" y="1978090"/>
            <a:ext cx="10515600" cy="4086061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2EF7CE-B7E6-4B5D-AD42-CAB87B305667}"/>
              </a:ext>
            </a:extLst>
          </p:cNvPr>
          <p:cNvSpPr/>
          <p:nvPr/>
        </p:nvSpPr>
        <p:spPr>
          <a:xfrm>
            <a:off x="7823543" y="6442502"/>
            <a:ext cx="3464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 err="1"/>
              <a:t>Poizot</a:t>
            </a:r>
            <a:r>
              <a:rPr lang="fr-FR" sz="1000" dirty="0"/>
              <a:t>-Martin </a:t>
            </a:r>
            <a:r>
              <a:rPr lang="fr-FR" sz="1000" i="1" dirty="0"/>
              <a:t>et al, </a:t>
            </a:r>
            <a:r>
              <a:rPr lang="fr-FR" sz="1000" dirty="0"/>
              <a:t>IAS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858E2-7994-4DCC-885F-86C7CA787120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68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246" y="3064747"/>
            <a:ext cx="10515600" cy="1239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« </a:t>
            </a:r>
            <a:r>
              <a:rPr lang="fr-FR" sz="3600" dirty="0" err="1"/>
              <a:t>Rethinking</a:t>
            </a:r>
            <a:r>
              <a:rPr lang="fr-FR" sz="3600" dirty="0"/>
              <a:t> the PrEP </a:t>
            </a:r>
            <a:r>
              <a:rPr lang="fr-FR" sz="3600" dirty="0" err="1"/>
              <a:t>research</a:t>
            </a:r>
            <a:r>
              <a:rPr lang="fr-FR" sz="3600" dirty="0"/>
              <a:t> agenda 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286" y="743055"/>
            <a:ext cx="686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186" y="5918479"/>
            <a:ext cx="5925526" cy="9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35" y="535562"/>
            <a:ext cx="15811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1645D2-8797-E447-8CE1-27D12BAB52E5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02246" y="4543830"/>
            <a:ext cx="112347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>
                <a:latin typeface="Helvetica" pitchFamily="2" charset="0"/>
              </a:rPr>
              <a:t>Jasna</a:t>
            </a:r>
            <a:r>
              <a:rPr lang="fr-FR" sz="1100" dirty="0">
                <a:latin typeface="Helvetica" pitchFamily="2" charset="0"/>
              </a:rPr>
              <a:t> Loos, </a:t>
            </a:r>
            <a:r>
              <a:rPr lang="fr-FR" sz="1100" dirty="0" err="1">
                <a:latin typeface="Helvetica" pitchFamily="2" charset="0"/>
              </a:rPr>
              <a:t>Christiana</a:t>
            </a:r>
            <a:r>
              <a:rPr lang="fr-FR" sz="1100" dirty="0">
                <a:latin typeface="Helvetica" pitchFamily="2" charset="0"/>
              </a:rPr>
              <a:t> </a:t>
            </a:r>
            <a:r>
              <a:rPr lang="fr-FR" sz="1100" dirty="0" err="1">
                <a:latin typeface="Helvetica" pitchFamily="2" charset="0"/>
              </a:rPr>
              <a:t>Nöstlinger</a:t>
            </a:r>
            <a:r>
              <a:rPr lang="fr-FR" sz="1100" dirty="0">
                <a:latin typeface="Helvetica" pitchFamily="2" charset="0"/>
              </a:rPr>
              <a:t>, Thijs </a:t>
            </a:r>
            <a:r>
              <a:rPr lang="fr-FR" sz="1100" dirty="0" err="1">
                <a:latin typeface="Helvetica" pitchFamily="2" charset="0"/>
              </a:rPr>
              <a:t>Reyniers</a:t>
            </a:r>
            <a:r>
              <a:rPr lang="fr-FR" sz="1100" dirty="0">
                <a:latin typeface="Helvetica" pitchFamily="2" charset="0"/>
              </a:rPr>
              <a:t>, Robert </a:t>
            </a:r>
            <a:r>
              <a:rPr lang="fr-FR" sz="1100" dirty="0" err="1">
                <a:latin typeface="Helvetica" pitchFamily="2" charset="0"/>
              </a:rPr>
              <a:t>Colebunders</a:t>
            </a:r>
            <a:r>
              <a:rPr lang="fr-FR" sz="1100" dirty="0">
                <a:latin typeface="Helvetica" pitchFamily="2" charset="0"/>
              </a:rPr>
              <a:t>, Vicky </a:t>
            </a:r>
            <a:r>
              <a:rPr lang="fr-FR" sz="1100" dirty="0" err="1">
                <a:latin typeface="Helvetica" pitchFamily="2" charset="0"/>
              </a:rPr>
              <a:t>Jespers</a:t>
            </a:r>
            <a:r>
              <a:rPr lang="fr-FR" sz="1100" dirty="0">
                <a:latin typeface="Helvetica" pitchFamily="2" charset="0"/>
              </a:rPr>
              <a:t>, Lazare </a:t>
            </a:r>
            <a:r>
              <a:rPr lang="fr-FR" sz="1100" dirty="0" err="1">
                <a:latin typeface="Helvetica" pitchFamily="2" charset="0"/>
              </a:rPr>
              <a:t>Manirankunda</a:t>
            </a:r>
            <a:r>
              <a:rPr lang="fr-FR" sz="1100" dirty="0">
                <a:latin typeface="Helvetica" pitchFamily="2" charset="0"/>
              </a:rPr>
              <a:t>, Wim Vanden Berghe, Bea </a:t>
            </a:r>
            <a:r>
              <a:rPr lang="fr-FR" sz="1100" dirty="0" err="1">
                <a:latin typeface="Helvetica" pitchFamily="2" charset="0"/>
              </a:rPr>
              <a:t>Vuylsteke</a:t>
            </a:r>
            <a:r>
              <a:rPr lang="fr-FR" sz="1100" dirty="0">
                <a:latin typeface="Helvetica" pitchFamily="2" charset="0"/>
              </a:rPr>
              <a:t>, Marie Laga </a:t>
            </a:r>
          </a:p>
          <a:p>
            <a:r>
              <a:rPr lang="fr-FR" sz="1100" dirty="0" err="1">
                <a:latin typeface="Helvetica" pitchFamily="2" charset="0"/>
              </a:rPr>
              <a:t>Department</a:t>
            </a:r>
            <a:r>
              <a:rPr lang="fr-FR" sz="1100" dirty="0">
                <a:latin typeface="Helvetica" pitchFamily="2" charset="0"/>
              </a:rPr>
              <a:t> of Public </a:t>
            </a:r>
            <a:r>
              <a:rPr lang="fr-FR" sz="1100" dirty="0" err="1">
                <a:latin typeface="Helvetica" pitchFamily="2" charset="0"/>
              </a:rPr>
              <a:t>Health</a:t>
            </a:r>
            <a:r>
              <a:rPr lang="fr-FR" sz="1100" dirty="0">
                <a:latin typeface="Helvetica" pitchFamily="2" charset="0"/>
              </a:rPr>
              <a:t>, Institute of Tropical </a:t>
            </a:r>
            <a:r>
              <a:rPr lang="fr-FR" sz="1100" dirty="0" err="1">
                <a:latin typeface="Helvetica" pitchFamily="2" charset="0"/>
              </a:rPr>
              <a:t>Medicine</a:t>
            </a:r>
            <a:r>
              <a:rPr lang="fr-FR" sz="1100" dirty="0">
                <a:latin typeface="Helvetica" pitchFamily="2" charset="0"/>
              </a:rPr>
              <a:t>, </a:t>
            </a:r>
            <a:r>
              <a:rPr lang="fr-FR" sz="1100" dirty="0" err="1">
                <a:latin typeface="Helvetica" pitchFamily="2" charset="0"/>
              </a:rPr>
              <a:t>Antwerp</a:t>
            </a:r>
            <a:r>
              <a:rPr lang="fr-FR" sz="1100" dirty="0">
                <a:latin typeface="Helvetica" pitchFamily="2" charset="0"/>
              </a:rPr>
              <a:t>, </a:t>
            </a:r>
            <a:r>
              <a:rPr lang="fr-FR" sz="1100" dirty="0" err="1">
                <a:latin typeface="Helvetica" pitchFamily="2" charset="0"/>
              </a:rPr>
              <a:t>Belgium</a:t>
            </a:r>
            <a:r>
              <a:rPr lang="fr-FR" sz="1100" dirty="0">
                <a:latin typeface="Helvetica" pitchFamily="2" charset="0"/>
              </a:rPr>
              <a:t> (JL, CN, TR, VJ, LM, WVB, BV, ML); </a:t>
            </a:r>
            <a:r>
              <a:rPr lang="fr-FR" sz="1100" dirty="0" err="1">
                <a:latin typeface="Helvetica" pitchFamily="2" charset="0"/>
              </a:rPr>
              <a:t>Sociaal</a:t>
            </a:r>
            <a:r>
              <a:rPr lang="fr-FR" sz="1100" dirty="0">
                <a:latin typeface="Helvetica" pitchFamily="2" charset="0"/>
              </a:rPr>
              <a:t> </a:t>
            </a:r>
            <a:r>
              <a:rPr lang="fr-FR" sz="1100" dirty="0" err="1">
                <a:latin typeface="Helvetica" pitchFamily="2" charset="0"/>
              </a:rPr>
              <a:t>Cultureel</a:t>
            </a:r>
            <a:r>
              <a:rPr lang="fr-FR" sz="1100" dirty="0">
                <a:latin typeface="Helvetica" pitchFamily="2" charset="0"/>
              </a:rPr>
              <a:t> Plan Bureau, </a:t>
            </a:r>
            <a:r>
              <a:rPr lang="fr-FR" sz="1100" b="1" dirty="0">
                <a:latin typeface="Helvetica" pitchFamily="2" charset="0"/>
              </a:rPr>
              <a:t>The Hague, </a:t>
            </a:r>
            <a:r>
              <a:rPr lang="fr-FR" sz="1100" b="1" dirty="0" err="1">
                <a:latin typeface="Helvetica" pitchFamily="2" charset="0"/>
              </a:rPr>
              <a:t>Netherlands</a:t>
            </a:r>
            <a:r>
              <a:rPr lang="fr-FR" sz="1100" b="1" dirty="0">
                <a:latin typeface="Helvetica" pitchFamily="2" charset="0"/>
              </a:rPr>
              <a:t> </a:t>
            </a:r>
            <a:r>
              <a:rPr lang="fr-FR" sz="1100" dirty="0">
                <a:latin typeface="Helvetica" pitchFamily="2" charset="0"/>
              </a:rPr>
              <a:t>(WVB); and </a:t>
            </a:r>
            <a:r>
              <a:rPr lang="fr-FR" sz="1100" dirty="0" err="1">
                <a:latin typeface="Helvetica" pitchFamily="2" charset="0"/>
              </a:rPr>
              <a:t>Faculty</a:t>
            </a:r>
            <a:r>
              <a:rPr lang="fr-FR" sz="1100" dirty="0">
                <a:latin typeface="Helvetica" pitchFamily="2" charset="0"/>
              </a:rPr>
              <a:t> of </a:t>
            </a:r>
            <a:r>
              <a:rPr lang="fr-FR" sz="1100" dirty="0" err="1">
                <a:latin typeface="Helvetica" pitchFamily="2" charset="0"/>
              </a:rPr>
              <a:t>Medicine</a:t>
            </a:r>
            <a:r>
              <a:rPr lang="fr-FR" sz="1100" dirty="0">
                <a:latin typeface="Helvetica" pitchFamily="2" charset="0"/>
              </a:rPr>
              <a:t> and </a:t>
            </a:r>
            <a:r>
              <a:rPr lang="fr-FR" sz="1100" dirty="0" err="1">
                <a:latin typeface="Helvetica" pitchFamily="2" charset="0"/>
              </a:rPr>
              <a:t>Health</a:t>
            </a:r>
            <a:r>
              <a:rPr lang="fr-FR" sz="1100" dirty="0">
                <a:latin typeface="Helvetica" pitchFamily="2" charset="0"/>
              </a:rPr>
              <a:t> Sciences, </a:t>
            </a:r>
            <a:r>
              <a:rPr lang="fr-FR" sz="1100" dirty="0" err="1">
                <a:latin typeface="Helvetica" pitchFamily="2" charset="0"/>
              </a:rPr>
              <a:t>University</a:t>
            </a:r>
            <a:r>
              <a:rPr lang="fr-FR" sz="1100" dirty="0">
                <a:latin typeface="Helvetica" pitchFamily="2" charset="0"/>
              </a:rPr>
              <a:t> of </a:t>
            </a:r>
            <a:r>
              <a:rPr lang="fr-FR" sz="1100" dirty="0" err="1">
                <a:latin typeface="Helvetica" pitchFamily="2" charset="0"/>
              </a:rPr>
              <a:t>Antwerp</a:t>
            </a:r>
            <a:r>
              <a:rPr lang="fr-FR" sz="1100" dirty="0">
                <a:latin typeface="Helvetica" pitchFamily="2" charset="0"/>
              </a:rPr>
              <a:t>, </a:t>
            </a:r>
            <a:r>
              <a:rPr lang="fr-FR" sz="1100" b="1" dirty="0" err="1">
                <a:latin typeface="Helvetica" pitchFamily="2" charset="0"/>
              </a:rPr>
              <a:t>Antwerp</a:t>
            </a:r>
            <a:r>
              <a:rPr lang="fr-FR" sz="1100" b="1" dirty="0">
                <a:latin typeface="Helvetica" pitchFamily="2" charset="0"/>
              </a:rPr>
              <a:t>, </a:t>
            </a:r>
            <a:r>
              <a:rPr lang="fr-FR" sz="1100" b="1" dirty="0" err="1">
                <a:latin typeface="Helvetica" pitchFamily="2" charset="0"/>
              </a:rPr>
              <a:t>Belgium</a:t>
            </a:r>
            <a:r>
              <a:rPr lang="fr-FR" sz="1100" b="1" dirty="0">
                <a:latin typeface="Helvetica" pitchFamily="2" charset="0"/>
              </a:rPr>
              <a:t> </a:t>
            </a:r>
            <a:r>
              <a:rPr lang="fr-FR" sz="1100" dirty="0">
                <a:latin typeface="Helvetica" pitchFamily="2" charset="0"/>
              </a:rPr>
              <a:t>(RC)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20CFF0F-8AD1-4348-BAC6-C13F5D80F6F2}"/>
              </a:ext>
            </a:extLst>
          </p:cNvPr>
          <p:cNvCxnSpPr>
            <a:cxnSpLocks/>
          </p:cNvCxnSpPr>
          <p:nvPr/>
        </p:nvCxnSpPr>
        <p:spPr>
          <a:xfrm>
            <a:off x="9284677" y="6505857"/>
            <a:ext cx="1989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CB3DC18-6516-79D7-F41E-646B2A10DBFC}"/>
              </a:ext>
            </a:extLst>
          </p:cNvPr>
          <p:cNvGrpSpPr/>
          <p:nvPr/>
        </p:nvGrpSpPr>
        <p:grpSpPr>
          <a:xfrm>
            <a:off x="5777802" y="1854860"/>
            <a:ext cx="6245183" cy="4574600"/>
            <a:chOff x="2419350" y="1455707"/>
            <a:chExt cx="8046167" cy="540229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27BF6F06-CF29-4B81-8C51-852760AB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9350" y="1455707"/>
              <a:ext cx="7424737" cy="5402293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D7FD38D-464C-4F22-AEE8-44F0CACE9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779" y="5756723"/>
              <a:ext cx="605307" cy="32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9A5E346-738A-41F9-BD71-CB4BE12A2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956" y="5756723"/>
              <a:ext cx="695324" cy="36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9819B070-1568-4EF7-9B5D-781A13E63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6204" y="3665507"/>
              <a:ext cx="989313" cy="105769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9A7FF9C-519A-B043-A735-6AC51C50FE84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554BC8F7-72CD-EC46-51C7-C93F3734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4" y="663828"/>
            <a:ext cx="10515600" cy="590931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+mn-lt"/>
                <a:ea typeface="+mn-ea"/>
                <a:cs typeface="+mn-cs"/>
              </a:rPr>
              <a:t>Qui utilise la PrEP à travers le monde?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A72E44-BE14-D3C5-0266-3188A3931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919" y="2441236"/>
            <a:ext cx="5347529" cy="346536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C35B43C-E221-C4AD-6C1B-9CE7375185B2}"/>
              </a:ext>
            </a:extLst>
          </p:cNvPr>
          <p:cNvSpPr/>
          <p:nvPr/>
        </p:nvSpPr>
        <p:spPr>
          <a:xfrm>
            <a:off x="11221650" y="3485603"/>
            <a:ext cx="896662" cy="13902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1AEF6-2CCE-4644-ADEE-78FD729B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4786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dirty="0"/>
              <a:t>Qui utilise la PrEP en France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2209D0-9999-474E-8BBF-1D9F292B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851" y="636961"/>
            <a:ext cx="2793766" cy="808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A7FF9C-519A-B043-A735-6AC51C50FE84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55B28C6-77FF-2DA2-0E2C-1CE1AAC81E01}"/>
              </a:ext>
            </a:extLst>
          </p:cNvPr>
          <p:cNvGrpSpPr/>
          <p:nvPr/>
        </p:nvGrpSpPr>
        <p:grpSpPr>
          <a:xfrm>
            <a:off x="123946" y="3115997"/>
            <a:ext cx="11944108" cy="2093450"/>
            <a:chOff x="155294" y="3806804"/>
            <a:chExt cx="11944108" cy="209345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686A0E1-E8E3-3266-6D6F-4FAF2B897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289" y="5105872"/>
              <a:ext cx="11800113" cy="79438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47B4FF8-18DB-FF9E-AC28-15B8AE444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294" y="3806804"/>
              <a:ext cx="11939560" cy="1325563"/>
            </a:xfrm>
            <a:prstGeom prst="rect">
              <a:avLst/>
            </a:prstGeom>
          </p:spPr>
        </p:pic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A000AF81-8822-EFB5-BB79-91561DB1F0F8}"/>
                </a:ext>
              </a:extLst>
            </p:cNvPr>
            <p:cNvSpPr/>
            <p:nvPr/>
          </p:nvSpPr>
          <p:spPr>
            <a:xfrm>
              <a:off x="2071867" y="5311532"/>
              <a:ext cx="1273217" cy="313764"/>
            </a:xfrm>
            <a:prstGeom prst="roundRect">
              <a:avLst/>
            </a:prstGeom>
            <a:solidFill>
              <a:srgbClr val="F8CBAD">
                <a:alpha val="14902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678BED47-C95F-E2FE-3FAA-A994302EE931}"/>
                </a:ext>
              </a:extLst>
            </p:cNvPr>
            <p:cNvSpPr/>
            <p:nvPr/>
          </p:nvSpPr>
          <p:spPr>
            <a:xfrm>
              <a:off x="2071866" y="4861886"/>
              <a:ext cx="1273217" cy="313764"/>
            </a:xfrm>
            <a:prstGeom prst="roundRect">
              <a:avLst/>
            </a:prstGeom>
            <a:solidFill>
              <a:srgbClr val="F8CBAD">
                <a:alpha val="14902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3FA0F5E-7418-0F60-1435-AD114C2C8EDE}"/>
              </a:ext>
            </a:extLst>
          </p:cNvPr>
          <p:cNvCxnSpPr>
            <a:cxnSpLocks/>
          </p:cNvCxnSpPr>
          <p:nvPr/>
        </p:nvCxnSpPr>
        <p:spPr>
          <a:xfrm>
            <a:off x="432079" y="1416818"/>
            <a:ext cx="6792686" cy="285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F058-4DAE-C84A-BF97-DEABB4E8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1" y="2904922"/>
            <a:ext cx="10113645" cy="743682"/>
          </a:xfrm>
        </p:spPr>
        <p:txBody>
          <a:bodyPr>
            <a:noAutofit/>
          </a:bodyPr>
          <a:lstStyle/>
          <a:p>
            <a:r>
              <a:rPr lang="fr-FR" sz="5400" dirty="0"/>
              <a:t>Les Femmes (Migrantes)</a:t>
            </a:r>
            <a:endParaRPr lang="fr-FR" sz="5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BB428-90C0-DC47-A499-FDAB888D1E1F}"/>
              </a:ext>
            </a:extLst>
          </p:cNvPr>
          <p:cNvSpPr/>
          <p:nvPr/>
        </p:nvSpPr>
        <p:spPr>
          <a:xfrm>
            <a:off x="0" y="12473"/>
            <a:ext cx="12192000" cy="388273"/>
          </a:xfrm>
          <a:prstGeom prst="rect">
            <a:avLst/>
          </a:prstGeom>
          <a:solidFill>
            <a:srgbClr val="1C345A"/>
          </a:solidFill>
          <a:ln>
            <a:solidFill>
              <a:srgbClr val="1C3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2049</Words>
  <Application>Microsoft Office PowerPoint</Application>
  <PresentationFormat>Grand écran</PresentationFormat>
  <Paragraphs>302</Paragraphs>
  <Slides>47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Helvetica</vt:lpstr>
      <vt:lpstr>Palatino Linotype</vt:lpstr>
      <vt:lpstr>Times New Roman</vt:lpstr>
      <vt:lpstr>Wingdings</vt:lpstr>
      <vt:lpstr>Thème Office</vt:lpstr>
      <vt:lpstr>La PrEP chez les migrants  où en est-on ?</vt:lpstr>
      <vt:lpstr>Découvertes de séropositivité VIH par mode de contamination et lieu de naissance</vt:lpstr>
      <vt:lpstr>Pourquoi prévenir le VIH chez les Migrants ?</vt:lpstr>
      <vt:lpstr>Présentation PowerPoint</vt:lpstr>
      <vt:lpstr>Contexte de faible prescription de la PrEP</vt:lpstr>
      <vt:lpstr>Présentation PowerPoint</vt:lpstr>
      <vt:lpstr>Qui utilise la PrEP à travers le monde?</vt:lpstr>
      <vt:lpstr>Qui utilise la PrEP en France ?</vt:lpstr>
      <vt:lpstr>Les Femmes (Migrantes)</vt:lpstr>
      <vt:lpstr>Efficace : quand on la prend</vt:lpstr>
      <vt:lpstr>Efficacité physiologique</vt:lpstr>
      <vt:lpstr>Les Femmes &amp; Hommes Migrants</vt:lpstr>
      <vt:lpstr>Faible proportion dans les cohortes  </vt:lpstr>
      <vt:lpstr>Présentation PowerPoint</vt:lpstr>
      <vt:lpstr>Présentation PowerPoint</vt:lpstr>
      <vt:lpstr>Les HSH nés à l’étranger </vt:lpstr>
      <vt:lpstr>Les Transgenres </vt:lpstr>
      <vt:lpstr>Expérience Française</vt:lpstr>
      <vt:lpstr>Les Obstacles </vt:lpstr>
      <vt:lpstr>Obstacles</vt:lpstr>
      <vt:lpstr>Présentation PowerPoint</vt:lpstr>
      <vt:lpstr>Une solution : se déplacer</vt:lpstr>
      <vt:lpstr>Présentation PowerPoint</vt:lpstr>
      <vt:lpstr>Les Migrants qui voyagent ? Visiting Friends and Relatives</vt:lpstr>
      <vt:lpstr>La question est posée </vt:lpstr>
      <vt:lpstr>Les Australiens : en avance</vt:lpstr>
      <vt:lpstr>Obstacles chez les voyageurs</vt:lpstr>
      <vt:lpstr>Quels migrants ?</vt:lpstr>
      <vt:lpstr>Enqûete 2018</vt:lpstr>
      <vt:lpstr>Présentation PowerPoint</vt:lpstr>
      <vt:lpstr>PrEP &amp; migrants: Un démarrage difficile</vt:lpstr>
      <vt:lpstr>Etude des pratiques 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</vt:lpstr>
      <vt:lpstr>Limites</vt:lpstr>
      <vt:lpstr>Conclusion</vt:lpstr>
      <vt:lpstr>Présentation PowerPoint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et population migrante</dc:title>
  <dc:creator>Hugues Cordel</dc:creator>
  <cp:lastModifiedBy>H .</cp:lastModifiedBy>
  <cp:revision>150</cp:revision>
  <dcterms:created xsi:type="dcterms:W3CDTF">2019-11-11T18:22:27Z</dcterms:created>
  <dcterms:modified xsi:type="dcterms:W3CDTF">2022-06-16T17:00:11Z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9ce8f8-109a-49b5-b372-b5b1fd30f17a_Enabled">
    <vt:lpwstr>true</vt:lpwstr>
  </property>
  <property fmtid="{D5CDD505-2E9C-101B-9397-08002B2CF9AE}" pid="3" name="MSIP_Label_f49ce8f8-109a-49b5-b372-b5b1fd30f17a_SetDate">
    <vt:lpwstr>2021-03-18T20:59:36Z</vt:lpwstr>
  </property>
  <property fmtid="{D5CDD505-2E9C-101B-9397-08002B2CF9AE}" pid="4" name="MSIP_Label_f49ce8f8-109a-49b5-b372-b5b1fd30f17a_Method">
    <vt:lpwstr>Privileged</vt:lpwstr>
  </property>
  <property fmtid="{D5CDD505-2E9C-101B-9397-08002B2CF9AE}" pid="5" name="MSIP_Label_f49ce8f8-109a-49b5-b372-b5b1fd30f17a_Name">
    <vt:lpwstr>C0 - Public</vt:lpwstr>
  </property>
  <property fmtid="{D5CDD505-2E9C-101B-9397-08002B2CF9AE}" pid="6" name="MSIP_Label_f49ce8f8-109a-49b5-b372-b5b1fd30f17a_SiteId">
    <vt:lpwstr>905eea10-a76c-4815-8160-ba433c63cfd5</vt:lpwstr>
  </property>
  <property fmtid="{D5CDD505-2E9C-101B-9397-08002B2CF9AE}" pid="7" name="MSIP_Label_f49ce8f8-109a-49b5-b372-b5b1fd30f17a_ActionId">
    <vt:lpwstr>1b7060cb-bf26-4f8e-a2c9-4684d912c2b0</vt:lpwstr>
  </property>
  <property fmtid="{D5CDD505-2E9C-101B-9397-08002B2CF9AE}" pid="8" name="MSIP_Label_f49ce8f8-109a-49b5-b372-b5b1fd30f17a_ContentBits">
    <vt:lpwstr>0</vt:lpwstr>
  </property>
</Properties>
</file>